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458" r:id="rId2"/>
    <p:sldId id="459" r:id="rId3"/>
    <p:sldId id="548" r:id="rId4"/>
    <p:sldId id="539" r:id="rId5"/>
    <p:sldId id="549" r:id="rId6"/>
    <p:sldId id="550" r:id="rId7"/>
    <p:sldId id="551" r:id="rId8"/>
    <p:sldId id="558" r:id="rId9"/>
    <p:sldId id="564" r:id="rId10"/>
    <p:sldId id="560" r:id="rId11"/>
    <p:sldId id="559" r:id="rId12"/>
    <p:sldId id="553" r:id="rId13"/>
    <p:sldId id="470" r:id="rId14"/>
    <p:sldId id="577" r:id="rId15"/>
    <p:sldId id="536" r:id="rId16"/>
    <p:sldId id="537" r:id="rId17"/>
    <p:sldId id="568" r:id="rId18"/>
    <p:sldId id="569" r:id="rId19"/>
    <p:sldId id="570" r:id="rId20"/>
    <p:sldId id="571" r:id="rId21"/>
    <p:sldId id="572" r:id="rId22"/>
    <p:sldId id="573" r:id="rId23"/>
    <p:sldId id="574" r:id="rId24"/>
    <p:sldId id="575" r:id="rId25"/>
    <p:sldId id="576" r:id="rId26"/>
    <p:sldId id="481" r:id="rId27"/>
    <p:sldId id="500" r:id="rId28"/>
    <p:sldId id="510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40949A"/>
    <a:srgbClr val="0000CC"/>
    <a:srgbClr val="FF3300"/>
    <a:srgbClr val="FF9900"/>
    <a:srgbClr val="5469A2"/>
    <a:srgbClr val="294171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44" autoAdjust="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jbohart\My%20Documents\Presentations\Market%20Trials\DAM%20Resul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jbohart\My%20Documents\Presentations\Market%20Trials\DAM%20Resul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>
        <c:manualLayout>
          <c:xMode val="edge"/>
          <c:yMode val="edge"/>
          <c:x val="0.27582609285908266"/>
          <c:y val="5.7142857142857162E-2"/>
        </c:manualLayout>
      </c:layout>
      <c:spPr>
        <a:ln>
          <a:solidFill>
            <a:srgbClr val="40949A"/>
          </a:solidFill>
        </a:ln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'QSE''s'!$C$4</c:f>
              <c:strCache>
                <c:ptCount val="1"/>
                <c:pt idx="0">
                  <c:v>QSE Participation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dLblPos val="ctr"/>
            <c:showVal val="1"/>
          </c:dLbls>
          <c:cat>
            <c:strRef>
              <c:f>'QSE''s'!$B$5:$B$13</c:f>
              <c:strCache>
                <c:ptCount val="9"/>
                <c:pt idx="0">
                  <c:v>4/2</c:v>
                </c:pt>
                <c:pt idx="1">
                  <c:v>4/7</c:v>
                </c:pt>
                <c:pt idx="2">
                  <c:v>4/9</c:v>
                </c:pt>
                <c:pt idx="3">
                  <c:v>4/14</c:v>
                </c:pt>
                <c:pt idx="4">
                  <c:v>4/16</c:v>
                </c:pt>
                <c:pt idx="5">
                  <c:v>4/20</c:v>
                </c:pt>
                <c:pt idx="6">
                  <c:v>4/22</c:v>
                </c:pt>
                <c:pt idx="7">
                  <c:v>4/27</c:v>
                </c:pt>
                <c:pt idx="8">
                  <c:v>4/29</c:v>
                </c:pt>
              </c:strCache>
            </c:strRef>
          </c:cat>
          <c:val>
            <c:numRef>
              <c:f>'QSE''s'!$C$5:$C$13</c:f>
              <c:numCache>
                <c:formatCode>General</c:formatCode>
                <c:ptCount val="9"/>
                <c:pt idx="0">
                  <c:v>112</c:v>
                </c:pt>
                <c:pt idx="1">
                  <c:v>150</c:v>
                </c:pt>
                <c:pt idx="2">
                  <c:v>153</c:v>
                </c:pt>
                <c:pt idx="3">
                  <c:v>156</c:v>
                </c:pt>
                <c:pt idx="4">
                  <c:v>179</c:v>
                </c:pt>
                <c:pt idx="5">
                  <c:v>209</c:v>
                </c:pt>
                <c:pt idx="6">
                  <c:v>216</c:v>
                </c:pt>
                <c:pt idx="7">
                  <c:v>214</c:v>
                </c:pt>
                <c:pt idx="8">
                  <c:v>191</c:v>
                </c:pt>
              </c:numCache>
            </c:numRef>
          </c:val>
        </c:ser>
        <c:axId val="88528768"/>
        <c:axId val="88530304"/>
      </c:barChart>
      <c:catAx>
        <c:axId val="88528768"/>
        <c:scaling>
          <c:orientation val="minMax"/>
        </c:scaling>
        <c:axPos val="b"/>
        <c:tickLblPos val="nextTo"/>
        <c:crossAx val="88530304"/>
        <c:crosses val="autoZero"/>
        <c:auto val="1"/>
        <c:lblAlgn val="ctr"/>
        <c:lblOffset val="100"/>
      </c:catAx>
      <c:valAx>
        <c:axId val="88530304"/>
        <c:scaling>
          <c:orientation val="minMax"/>
        </c:scaling>
        <c:axPos val="l"/>
        <c:numFmt formatCode="General" sourceLinked="1"/>
        <c:tickLblPos val="nextTo"/>
        <c:crossAx val="8852876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DAM</a:t>
            </a:r>
            <a:r>
              <a:rPr lang="en-US" baseline="0" dirty="0"/>
              <a:t> Combined </a:t>
            </a:r>
            <a:r>
              <a:rPr lang="en-US" baseline="0" dirty="0" smtClean="0"/>
              <a:t>Prices</a:t>
            </a:r>
            <a:endParaRPr lang="en-US" dirty="0"/>
          </a:p>
        </c:rich>
      </c:tx>
      <c:layout>
        <c:manualLayout>
          <c:xMode val="edge"/>
          <c:yMode val="edge"/>
          <c:x val="0.19496364183985199"/>
          <c:y val="2.2417153996101384E-2"/>
        </c:manualLayout>
      </c:layout>
      <c:overlay val="1"/>
    </c:title>
    <c:plotArea>
      <c:layout>
        <c:manualLayout>
          <c:layoutTarget val="inner"/>
          <c:xMode val="edge"/>
          <c:yMode val="edge"/>
          <c:x val="0.12610594130279171"/>
          <c:y val="0.11621536891221972"/>
          <c:w val="0.75555953233118711"/>
          <c:h val="0.75680219797086767"/>
        </c:manualLayout>
      </c:layout>
      <c:barChart>
        <c:barDir val="col"/>
        <c:grouping val="clustered"/>
        <c:ser>
          <c:idx val="0"/>
          <c:order val="0"/>
          <c:tx>
            <c:strRef>
              <c:f>Summary!$G$3</c:f>
              <c:strCache>
                <c:ptCount val="1"/>
                <c:pt idx="0">
                  <c:v>Max</c:v>
                </c:pt>
              </c:strCache>
            </c:strRef>
          </c:tx>
          <c:cat>
            <c:strRef>
              <c:f>Summary!$B$4:$B$12</c:f>
              <c:strCache>
                <c:ptCount val="9"/>
                <c:pt idx="0">
                  <c:v>4/2</c:v>
                </c:pt>
                <c:pt idx="1">
                  <c:v>4/7</c:v>
                </c:pt>
                <c:pt idx="2">
                  <c:v>4/9</c:v>
                </c:pt>
                <c:pt idx="3">
                  <c:v>4/14</c:v>
                </c:pt>
                <c:pt idx="4">
                  <c:v>4/16</c:v>
                </c:pt>
                <c:pt idx="5">
                  <c:v>4/21</c:v>
                </c:pt>
                <c:pt idx="6">
                  <c:v>4/23</c:v>
                </c:pt>
                <c:pt idx="7">
                  <c:v>4/28</c:v>
                </c:pt>
                <c:pt idx="8">
                  <c:v>4/30</c:v>
                </c:pt>
              </c:strCache>
            </c:strRef>
          </c:cat>
          <c:val>
            <c:numRef>
              <c:f>Summary!$G$4:$G$12</c:f>
              <c:numCache>
                <c:formatCode>_("$"* #,##0.00_);_("$"* \(#,##0.00\);_("$"* "-"??_);_(@_)</c:formatCode>
                <c:ptCount val="9"/>
                <c:pt idx="0">
                  <c:v>36.06</c:v>
                </c:pt>
                <c:pt idx="1">
                  <c:v>29</c:v>
                </c:pt>
                <c:pt idx="2">
                  <c:v>34.54</c:v>
                </c:pt>
                <c:pt idx="3">
                  <c:v>32.42</c:v>
                </c:pt>
                <c:pt idx="4">
                  <c:v>36.450000000000003</c:v>
                </c:pt>
                <c:pt idx="5">
                  <c:v>28.032499999999981</c:v>
                </c:pt>
                <c:pt idx="6">
                  <c:v>49.230000000000011</c:v>
                </c:pt>
                <c:pt idx="7">
                  <c:v>24.8325</c:v>
                </c:pt>
                <c:pt idx="8">
                  <c:v>37.410000000000004</c:v>
                </c:pt>
              </c:numCache>
            </c:numRef>
          </c:val>
        </c:ser>
        <c:ser>
          <c:idx val="1"/>
          <c:order val="1"/>
          <c:tx>
            <c:strRef>
              <c:f>Summary!$H$3</c:f>
              <c:strCache>
                <c:ptCount val="1"/>
                <c:pt idx="0">
                  <c:v>Avg</c:v>
                </c:pt>
              </c:strCache>
            </c:strRef>
          </c:tx>
          <c:cat>
            <c:strRef>
              <c:f>Summary!$B$4:$B$12</c:f>
              <c:strCache>
                <c:ptCount val="9"/>
                <c:pt idx="0">
                  <c:v>4/2</c:v>
                </c:pt>
                <c:pt idx="1">
                  <c:v>4/7</c:v>
                </c:pt>
                <c:pt idx="2">
                  <c:v>4/9</c:v>
                </c:pt>
                <c:pt idx="3">
                  <c:v>4/14</c:v>
                </c:pt>
                <c:pt idx="4">
                  <c:v>4/16</c:v>
                </c:pt>
                <c:pt idx="5">
                  <c:v>4/21</c:v>
                </c:pt>
                <c:pt idx="6">
                  <c:v>4/23</c:v>
                </c:pt>
                <c:pt idx="7">
                  <c:v>4/28</c:v>
                </c:pt>
                <c:pt idx="8">
                  <c:v>4/30</c:v>
                </c:pt>
              </c:strCache>
            </c:strRef>
          </c:cat>
          <c:val>
            <c:numRef>
              <c:f>Summary!$H$4:$H$12</c:f>
              <c:numCache>
                <c:formatCode>_("$"* #,##0.00_);_("$"* \(#,##0.00\);_("$"* "-"??_);_(@_)</c:formatCode>
                <c:ptCount val="9"/>
                <c:pt idx="0">
                  <c:v>32.155833333333327</c:v>
                </c:pt>
                <c:pt idx="1">
                  <c:v>26.248333333333289</c:v>
                </c:pt>
                <c:pt idx="2">
                  <c:v>30.996666666666666</c:v>
                </c:pt>
                <c:pt idx="3">
                  <c:v>28.065416666666653</c:v>
                </c:pt>
                <c:pt idx="4">
                  <c:v>29.605416666666667</c:v>
                </c:pt>
                <c:pt idx="5">
                  <c:v>23.311770833333313</c:v>
                </c:pt>
                <c:pt idx="6">
                  <c:v>34.229868659420291</c:v>
                </c:pt>
                <c:pt idx="7">
                  <c:v>20.936041666666664</c:v>
                </c:pt>
                <c:pt idx="8">
                  <c:v>33.938229166666609</c:v>
                </c:pt>
              </c:numCache>
            </c:numRef>
          </c:val>
        </c:ser>
        <c:ser>
          <c:idx val="2"/>
          <c:order val="2"/>
          <c:tx>
            <c:strRef>
              <c:f>Summary!$I$3</c:f>
              <c:strCache>
                <c:ptCount val="1"/>
                <c:pt idx="0">
                  <c:v>Min</c:v>
                </c:pt>
              </c:strCache>
            </c:strRef>
          </c:tx>
          <c:cat>
            <c:strRef>
              <c:f>Summary!$B$4:$B$12</c:f>
              <c:strCache>
                <c:ptCount val="9"/>
                <c:pt idx="0">
                  <c:v>4/2</c:v>
                </c:pt>
                <c:pt idx="1">
                  <c:v>4/7</c:v>
                </c:pt>
                <c:pt idx="2">
                  <c:v>4/9</c:v>
                </c:pt>
                <c:pt idx="3">
                  <c:v>4/14</c:v>
                </c:pt>
                <c:pt idx="4">
                  <c:v>4/16</c:v>
                </c:pt>
                <c:pt idx="5">
                  <c:v>4/21</c:v>
                </c:pt>
                <c:pt idx="6">
                  <c:v>4/23</c:v>
                </c:pt>
                <c:pt idx="7">
                  <c:v>4/28</c:v>
                </c:pt>
                <c:pt idx="8">
                  <c:v>4/30</c:v>
                </c:pt>
              </c:strCache>
            </c:strRef>
          </c:cat>
          <c:val>
            <c:numRef>
              <c:f>Summary!$I$4:$I$12</c:f>
              <c:numCache>
                <c:formatCode>_("$"* #,##0.00_);_("$"* \(#,##0.00\);_("$"* "-"??_);_(@_)</c:formatCode>
                <c:ptCount val="9"/>
                <c:pt idx="0">
                  <c:v>24.6</c:v>
                </c:pt>
                <c:pt idx="1">
                  <c:v>21.79</c:v>
                </c:pt>
                <c:pt idx="2">
                  <c:v>25.24</c:v>
                </c:pt>
                <c:pt idx="3">
                  <c:v>21.67</c:v>
                </c:pt>
                <c:pt idx="4">
                  <c:v>20.830000000000005</c:v>
                </c:pt>
                <c:pt idx="5">
                  <c:v>18.082499999999978</c:v>
                </c:pt>
                <c:pt idx="6">
                  <c:v>24.88</c:v>
                </c:pt>
                <c:pt idx="7">
                  <c:v>16.997500000000002</c:v>
                </c:pt>
                <c:pt idx="8">
                  <c:v>27.77249999999998</c:v>
                </c:pt>
              </c:numCache>
            </c:numRef>
          </c:val>
        </c:ser>
        <c:axId val="63261696"/>
        <c:axId val="63271680"/>
      </c:barChart>
      <c:catAx>
        <c:axId val="63261696"/>
        <c:scaling>
          <c:orientation val="minMax"/>
        </c:scaling>
        <c:axPos val="b"/>
        <c:numFmt formatCode="d\-mmm" sourceLinked="1"/>
        <c:tickLblPos val="nextTo"/>
        <c:crossAx val="63271680"/>
        <c:crosses val="autoZero"/>
        <c:auto val="1"/>
        <c:lblAlgn val="ctr"/>
        <c:lblOffset val="100"/>
      </c:catAx>
      <c:valAx>
        <c:axId val="63271680"/>
        <c:scaling>
          <c:orientation val="minMax"/>
          <c:max val="50"/>
        </c:scaling>
        <c:axPos val="l"/>
        <c:majorGridlines/>
        <c:numFmt formatCode="_(&quot;$&quot;* #,##0.00_);_(&quot;$&quot;* \(#,##0.00\);_(&quot;$&quot;* &quot;-&quot;??_);_(@_)" sourceLinked="1"/>
        <c:tickLblPos val="nextTo"/>
        <c:crossAx val="632616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67" tIns="46584" rIns="93167" bIns="4658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7" tIns="46584" rIns="93167" bIns="46584" rtlCol="0"/>
          <a:lstStyle>
            <a:lvl1pPr algn="r">
              <a:defRPr sz="1200"/>
            </a:lvl1pPr>
          </a:lstStyle>
          <a:p>
            <a:fld id="{C86E9F34-AA71-4B55-B351-582A0031BA93}" type="datetimeFigureOut">
              <a:rPr lang="en-US" smtClean="0"/>
              <a:pPr/>
              <a:t>5/5/2010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67" tIns="46584" rIns="93167" bIns="4658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7" tIns="46584" rIns="93167" bIns="46584" rtlCol="0" anchor="b"/>
          <a:lstStyle>
            <a:lvl1pPr algn="r">
              <a:defRPr sz="1200"/>
            </a:lvl1pPr>
          </a:lstStyle>
          <a:p>
            <a:fld id="{72FA21C5-56C1-44A6-A079-302B9572B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4" rIns="93167" bIns="4658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4" rIns="93167" bIns="4658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4" rIns="93167" bIns="46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4" rIns="93167" bIns="4658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4" rIns="93167" bIns="4658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0E3D929-98C8-4E17-93F9-222E2EB21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nodal.ercot.com/training/locations/index.html#a114222" TargetMode="External"/><Relationship Id="rId3" Type="http://schemas.openxmlformats.org/officeDocument/2006/relationships/hyperlink" Target="http://nodal.ercot.com/training/courses/nc05.html" TargetMode="External"/><Relationship Id="rId7" Type="http://schemas.openxmlformats.org/officeDocument/2006/relationships/hyperlink" Target="http://nodal.ercot.com/training/courses/nc11.html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nodal.ercot.com/training/locations/index.html#a262260" TargetMode="External"/><Relationship Id="rId5" Type="http://schemas.openxmlformats.org/officeDocument/2006/relationships/hyperlink" Target="http://nodal.ercot.com/training/courses/nc10.html" TargetMode="External"/><Relationship Id="rId10" Type="http://schemas.openxmlformats.org/officeDocument/2006/relationships/hyperlink" Target="http://nodal.ercot.com/training/locations/index.html#a121309" TargetMode="External"/><Relationship Id="rId4" Type="http://schemas.openxmlformats.org/officeDocument/2006/relationships/hyperlink" Target="http://nodal.ercot.com/training/locations/index.html#a128716" TargetMode="External"/><Relationship Id="rId9" Type="http://schemas.openxmlformats.org/officeDocument/2006/relationships/hyperlink" Target="http://nodal.ercot.com/training/courses/nc08.html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79845F-F883-4D35-86A7-93FD2AF56AC7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8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6348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3A8C32-B454-480C-B471-DEB837EEB29D}" type="slidenum">
              <a:rPr lang="en-US" smtClean="0"/>
              <a:pPr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93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0" lvl="2" indent="-228600" eaLnBrk="0" hangingPunct="0">
              <a:spcBef>
                <a:spcPct val="20000"/>
              </a:spcBef>
              <a:buFontTx/>
              <a:buChar char="•"/>
              <a:defRPr/>
            </a:pPr>
            <a:endParaRPr lang="en-US" dirty="0" smtClean="0"/>
          </a:p>
        </p:txBody>
      </p:sp>
      <p:sp>
        <p:nvSpPr>
          <p:cNvPr id="6993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14A2D1-860A-4E8F-BD5D-680D865AB02A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 05/24 </a:t>
            </a:r>
            <a:r>
              <a:rPr lang="en-US" dirty="0" smtClean="0">
                <a:hlinkClick r:id="rId3" action="ppaction://hlinkfile"/>
              </a:rPr>
              <a:t>Basic Training Program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Energy Plaza</a:t>
            </a:r>
            <a:r>
              <a:rPr lang="en-US" dirty="0" smtClean="0"/>
              <a:t> (Dallas) Tue 06/08 </a:t>
            </a:r>
            <a:r>
              <a:rPr lang="en-US" dirty="0" smtClean="0">
                <a:hlinkClick r:id="rId5" action="ppaction://hlinkfile"/>
              </a:rPr>
              <a:t>Generation 101</a:t>
            </a:r>
            <a:r>
              <a:rPr lang="en-US" dirty="0" smtClean="0"/>
              <a:t> </a:t>
            </a:r>
            <a:r>
              <a:rPr lang="en-US" dirty="0" smtClean="0">
                <a:hlinkClick r:id="rId6"/>
              </a:rPr>
              <a:t>LCRA</a:t>
            </a:r>
            <a:r>
              <a:rPr lang="en-US" dirty="0" smtClean="0"/>
              <a:t> (Austin) Thu 06/17 </a:t>
            </a:r>
            <a:r>
              <a:rPr lang="en-US" dirty="0" smtClean="0">
                <a:hlinkClick r:id="rId7" action="ppaction://hlinkfile"/>
              </a:rPr>
              <a:t>Generation 201</a:t>
            </a:r>
            <a:r>
              <a:rPr lang="en-US" dirty="0" smtClean="0"/>
              <a:t> </a:t>
            </a:r>
            <a:r>
              <a:rPr lang="en-US" dirty="0" smtClean="0">
                <a:hlinkClick r:id="rId6"/>
              </a:rPr>
              <a:t>LCRA</a:t>
            </a:r>
            <a:r>
              <a:rPr lang="en-US" dirty="0" smtClean="0"/>
              <a:t> (Austin) Mon 06/21 </a:t>
            </a:r>
            <a:r>
              <a:rPr lang="en-US" dirty="0" smtClean="0">
                <a:hlinkClick r:id="rId3" action="ppaction://hlinkfile"/>
              </a:rPr>
              <a:t>Basic Training Program</a:t>
            </a:r>
            <a:r>
              <a:rPr lang="en-US" dirty="0" smtClean="0"/>
              <a:t> </a:t>
            </a:r>
            <a:r>
              <a:rPr lang="en-US" dirty="0" smtClean="0">
                <a:hlinkClick r:id="rId8"/>
              </a:rPr>
              <a:t>ERCOT MET Center</a:t>
            </a:r>
            <a:r>
              <a:rPr lang="en-US" dirty="0" smtClean="0"/>
              <a:t> (Austin) Tue 07/13 </a:t>
            </a:r>
            <a:r>
              <a:rPr lang="en-US" dirty="0" smtClean="0">
                <a:hlinkClick r:id="rId9" action="ppaction://hlinkfile"/>
              </a:rPr>
              <a:t>Transmission 101</a:t>
            </a:r>
            <a:r>
              <a:rPr lang="en-US" dirty="0" smtClean="0"/>
              <a:t> </a:t>
            </a:r>
            <a:r>
              <a:rPr lang="en-US" dirty="0" err="1" smtClean="0">
                <a:hlinkClick r:id="rId10"/>
              </a:rPr>
              <a:t>CenterPoint</a:t>
            </a:r>
            <a:r>
              <a:rPr lang="en-US" dirty="0" smtClean="0">
                <a:hlinkClick r:id="rId10"/>
              </a:rPr>
              <a:t> Energy</a:t>
            </a:r>
            <a:r>
              <a:rPr lang="en-US" dirty="0" smtClean="0"/>
              <a:t> (Houston)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E3D929-98C8-4E17-93F9-222E2EB2165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E3D929-98C8-4E17-93F9-222E2EB2165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6A48D8-1B54-4F17-BDB7-9AE96BA4C788}" type="slidenum">
              <a:rPr lang="en-US" smtClean="0">
                <a:latin typeface="Arial" charset="0"/>
              </a:rPr>
              <a:pPr/>
              <a:t>28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4B1D02-1120-4F42-9F50-562EB4F8ECEC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43011" name="Rectangle 7"/>
          <p:cNvSpPr txBox="1">
            <a:spLocks noGrp="1" noChangeArrowheads="1"/>
          </p:cNvSpPr>
          <p:nvPr/>
        </p:nvSpPr>
        <p:spPr bwMode="auto">
          <a:xfrm>
            <a:off x="3970338" y="8829676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2" tIns="46582" rIns="93162" bIns="46582" anchor="b"/>
          <a:lstStyle/>
          <a:p>
            <a:pPr algn="r"/>
            <a:fld id="{74CCC6BD-89B0-4AA5-BADB-A1F6A4233D07}" type="slidenum">
              <a:rPr lang="en-US" sz="1200"/>
              <a:pPr algn="r"/>
              <a:t>2</a:t>
            </a:fld>
            <a:endParaRPr lang="en-US" sz="1200" dirty="0"/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3162" tIns="46582" rIns="93162" bIns="46582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For QSER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gen ratio share is Turkey Track 0.1% and 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Xtend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is only a </a:t>
            </a:r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LoadResource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QSE (so no “Gen share” but provide </a:t>
            </a:r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AncSvc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as a load resource)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QSE in DAM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mix of issues being worked through (1 completed in past day, 1 unregistering, looking into 2 others), and </a:t>
            </a:r>
          </a:p>
          <a:p>
            <a:pPr lvl="1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 terms of Unresponsive- </a:t>
            </a:r>
          </a:p>
          <a:p>
            <a:pPr lvl="2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UBS unreachable via phone (disconnected, escalating to Legal), </a:t>
            </a:r>
          </a:p>
          <a:p>
            <a:pPr lvl="2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Vantage is going inactive and will be dropped.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LFC tests wrap up in April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1) Pricing Analysis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SCED graphics, etc.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2) FAQs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Examples of types of questions (ie. what is the Fuel Index Price being used this week)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Operational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3) Individual unit control tests status as prep for market wide LFC tests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EEBP testing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F94B58-C141-4A78-91D1-A21856A5E15F}" type="slidenum">
              <a:rPr lang="en-US" smtClean="0">
                <a:latin typeface="Arial" charset="0"/>
              </a:rPr>
              <a:pPr/>
              <a:t>5</a:t>
            </a:fld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Callout for Go-Live cutover – May 25th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Market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1) Pricing Analysis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SCED graphics, etc.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2) FAQs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Examples of types of questions (ie. what is the Fuel Index Price being used this week)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Operational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3) Individual unit control tests status as prep for market wide LFC tests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EEBP testing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Market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1) Pricing Analysis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SCED graphics, etc.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2) FAQs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Examples of types of questions (ie. what is the Fuel Index Price being used this week)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Operational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3) Individual unit control tests status as prep for market wide LFC tests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EEBP testing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Market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1) Pricing Analysis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SCED graphics, etc.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2) FAQs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Examples of types of questions (ie. what is the Fuel Index Price being used this week)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Operational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3) Individual unit control tests status as prep for market wide LFC tests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EEBP testing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AD4CB-4874-491C-9927-15050B987E1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634365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tx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6276975" cy="476250"/>
          </a:xfrm>
        </p:spPr>
        <p:txBody>
          <a:bodyPr/>
          <a:lstStyle>
            <a:lvl1pPr>
              <a:defRPr sz="1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33625" y="5067300"/>
            <a:ext cx="6276975" cy="419100"/>
          </a:xfrm>
        </p:spPr>
        <p:txBody>
          <a:bodyPr/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C95E4-FFD6-4524-8F68-00D041A24D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171C4-D1DC-4246-9991-AEBCED05D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C2BE4-48FE-4B2C-9ABA-E301E8646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D40B7-50F2-4D42-8863-B54E11CA5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23F2C-3042-4167-8C30-E294131C2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3ADDB-C31F-4C1B-B2BA-EC28B5231C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9E9F6-49F5-4114-A362-305DADBA0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A94A4-2AE7-42F0-BA7D-E216112287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E11B0-0250-40B1-B28C-08004C5F8C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CF0AE-3F7E-4BE2-82B8-85241F812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F137BB1-540C-479D-8F2C-E75F6EA92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0F9EB81D-DC81-4F7F-BC0A-688AEE598DC6}" type="slidenum">
              <a:rPr lang="en-US" sz="1200"/>
              <a:pPr algn="ctr">
                <a:defRPr/>
              </a:pPr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odal.ercot.com/training/courses/index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nodal.ercot.com/training/courses/index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markettrials@ercot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457200" y="2038350"/>
            <a:ext cx="8153400" cy="123825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Nodal Program Update</a:t>
            </a:r>
            <a:endParaRPr lang="en-US" sz="2400" dirty="0" smtClean="0"/>
          </a:p>
        </p:txBody>
      </p:sp>
      <p:sp>
        <p:nvSpPr>
          <p:cNvPr id="7171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886200"/>
            <a:ext cx="8382000" cy="24384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Jason Iacobucci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b="1" dirty="0" smtClean="0"/>
              <a:t>Nodal Program Manager</a:t>
            </a:r>
          </a:p>
          <a:p>
            <a:pPr algn="ctr" eaLnBrk="1" hangingPunct="1">
              <a:spcBef>
                <a:spcPct val="50000"/>
              </a:spcBef>
            </a:pPr>
            <a:endParaRPr lang="en-US" b="1" dirty="0" smtClean="0"/>
          </a:p>
          <a:p>
            <a:pPr algn="ctr" eaLnBrk="1" hangingPunct="1">
              <a:spcBef>
                <a:spcPct val="50000"/>
              </a:spcBef>
            </a:pPr>
            <a:r>
              <a:rPr lang="en-US" b="1" dirty="0" smtClean="0"/>
              <a:t>Technical Advisory Committee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b="1" dirty="0" smtClean="0"/>
              <a:t>6 May 2010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9" descr="skyscraper.png"/>
          <p:cNvPicPr>
            <a:picLocks noChangeAspect="1"/>
          </p:cNvPicPr>
          <p:nvPr/>
        </p:nvPicPr>
        <p:blipFill>
          <a:blip r:embed="rId2" cstate="print"/>
          <a:srcRect r="28030" b="50455"/>
          <a:stretch>
            <a:fillRect/>
          </a:stretch>
        </p:blipFill>
        <p:spPr bwMode="auto">
          <a:xfrm>
            <a:off x="0" y="533400"/>
            <a:ext cx="2286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Right Arrow 89"/>
          <p:cNvSpPr/>
          <p:nvPr/>
        </p:nvSpPr>
        <p:spPr>
          <a:xfrm rot="16200000">
            <a:off x="6286500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ight Arrow 88"/>
          <p:cNvSpPr/>
          <p:nvPr/>
        </p:nvSpPr>
        <p:spPr>
          <a:xfrm rot="16200000">
            <a:off x="5676898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ight Arrow 86"/>
          <p:cNvSpPr/>
          <p:nvPr/>
        </p:nvSpPr>
        <p:spPr>
          <a:xfrm rot="16200000">
            <a:off x="4991100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ight Arrow 85"/>
          <p:cNvSpPr/>
          <p:nvPr/>
        </p:nvSpPr>
        <p:spPr>
          <a:xfrm rot="16200000">
            <a:off x="4381498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ight Arrow 79"/>
          <p:cNvSpPr/>
          <p:nvPr/>
        </p:nvSpPr>
        <p:spPr>
          <a:xfrm rot="16200000">
            <a:off x="571500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ight Arrow 80"/>
          <p:cNvSpPr/>
          <p:nvPr/>
        </p:nvSpPr>
        <p:spPr>
          <a:xfrm rot="16200000">
            <a:off x="3009901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ight Arrow 81"/>
          <p:cNvSpPr/>
          <p:nvPr/>
        </p:nvSpPr>
        <p:spPr>
          <a:xfrm rot="16200000">
            <a:off x="1181099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ight Arrow 82"/>
          <p:cNvSpPr/>
          <p:nvPr/>
        </p:nvSpPr>
        <p:spPr>
          <a:xfrm rot="16200000">
            <a:off x="1790700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ight Arrow 83"/>
          <p:cNvSpPr/>
          <p:nvPr/>
        </p:nvSpPr>
        <p:spPr>
          <a:xfrm rot="16200000">
            <a:off x="2400299" y="3009900"/>
            <a:ext cx="5029200" cy="533400"/>
          </a:xfrm>
          <a:prstGeom prst="rightArrow">
            <a:avLst/>
          </a:prstGeom>
          <a:solidFill>
            <a:srgbClr val="BBE0E3">
              <a:alpha val="20000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ight Arrow 84"/>
          <p:cNvSpPr/>
          <p:nvPr/>
        </p:nvSpPr>
        <p:spPr>
          <a:xfrm rot="16200000">
            <a:off x="3695699" y="3009900"/>
            <a:ext cx="5029200" cy="533400"/>
          </a:xfrm>
          <a:prstGeom prst="rightArrow">
            <a:avLst/>
          </a:prstGeom>
          <a:solidFill>
            <a:srgbClr val="BBE0E3">
              <a:alpha val="14902"/>
            </a:srgbClr>
          </a:solidFill>
          <a:ln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solidFill>
                <a:srgbClr val="D9D9D9"/>
              </a:solidFill>
            </a:endParaRPr>
          </a:p>
        </p:txBody>
      </p:sp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0" y="2590800"/>
            <a:ext cx="9144000" cy="2004392"/>
          </a:xfrm>
          <a:prstGeom prst="rect">
            <a:avLst/>
          </a:prstGeom>
          <a:solidFill>
            <a:schemeClr val="accent1">
              <a:alpha val="20000"/>
            </a:schemeClr>
          </a:solidFill>
          <a:ln w="6350">
            <a:solidFill>
              <a:srgbClr val="000000">
                <a:alpha val="8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 b="1" i="1" dirty="0"/>
          </a:p>
        </p:txBody>
      </p:sp>
      <p:pic>
        <p:nvPicPr>
          <p:cNvPr id="2051" name="Picture 3" descr="C:\Users\Jason\AppData\Local\Microsoft\Windows\Temporary Internet Files\Content.IE5\7PLHT0J2\MCj04039250000[1].wmf"/>
          <p:cNvPicPr>
            <a:picLocks noChangeAspect="1" noChangeArrowheads="1"/>
          </p:cNvPicPr>
          <p:nvPr/>
        </p:nvPicPr>
        <p:blipFill>
          <a:blip r:embed="rId3" cstate="print">
            <a:lum bright="59000"/>
          </a:blip>
          <a:srcRect/>
          <a:stretch>
            <a:fillRect/>
          </a:stretch>
        </p:blipFill>
        <p:spPr bwMode="auto">
          <a:xfrm flipH="1">
            <a:off x="761993" y="3429000"/>
            <a:ext cx="958717" cy="990600"/>
          </a:xfrm>
          <a:prstGeom prst="rect">
            <a:avLst/>
          </a:prstGeom>
          <a:noFill/>
        </p:spPr>
      </p:pic>
      <p:pic>
        <p:nvPicPr>
          <p:cNvPr id="77" name="Picture 3" descr="C:\Users\Jason\AppData\Local\Microsoft\Windows\Temporary Internet Files\Content.IE5\7PLHT0J2\MCj04039250000[1].wmf"/>
          <p:cNvPicPr>
            <a:picLocks noChangeAspect="1" noChangeArrowheads="1"/>
          </p:cNvPicPr>
          <p:nvPr/>
        </p:nvPicPr>
        <p:blipFill>
          <a:blip r:embed="rId3" cstate="print">
            <a:lum bright="59000"/>
          </a:blip>
          <a:srcRect/>
          <a:stretch>
            <a:fillRect/>
          </a:stretch>
        </p:blipFill>
        <p:spPr bwMode="auto">
          <a:xfrm>
            <a:off x="762000" y="2667000"/>
            <a:ext cx="990600" cy="956103"/>
          </a:xfrm>
          <a:prstGeom prst="rect">
            <a:avLst/>
          </a:prstGeom>
          <a:noFill/>
        </p:spPr>
      </p:pic>
      <p:pic>
        <p:nvPicPr>
          <p:cNvPr id="75" name="Picture 3" descr="C:\Users\Jason\AppData\Local\Microsoft\Windows\Temporary Internet Files\Content.IE5\7PLHT0J2\MCj04039250000[1].wmf"/>
          <p:cNvPicPr>
            <a:picLocks noChangeAspect="1" noChangeArrowheads="1"/>
          </p:cNvPicPr>
          <p:nvPr/>
        </p:nvPicPr>
        <p:blipFill>
          <a:blip r:embed="rId3" cstate="print">
            <a:lum bright="59000"/>
          </a:blip>
          <a:srcRect/>
          <a:stretch>
            <a:fillRect/>
          </a:stretch>
        </p:blipFill>
        <p:spPr bwMode="auto">
          <a:xfrm>
            <a:off x="762000" y="838200"/>
            <a:ext cx="990600" cy="990600"/>
          </a:xfrm>
          <a:prstGeom prst="rect">
            <a:avLst/>
          </a:prstGeom>
          <a:noFill/>
        </p:spPr>
      </p:pic>
      <p:pic>
        <p:nvPicPr>
          <p:cNvPr id="74" name="Picture 3" descr="C:\Users\Jason\AppData\Local\Microsoft\Windows\Temporary Internet Files\Content.IE5\7PLHT0J2\MCj04039250000[1].wmf"/>
          <p:cNvPicPr>
            <a:picLocks noChangeAspect="1" noChangeArrowheads="1"/>
          </p:cNvPicPr>
          <p:nvPr/>
        </p:nvPicPr>
        <p:blipFill>
          <a:blip r:embed="rId3" cstate="print">
            <a:lum bright="59000"/>
          </a:blip>
          <a:srcRect/>
          <a:stretch>
            <a:fillRect/>
          </a:stretch>
        </p:blipFill>
        <p:spPr bwMode="auto">
          <a:xfrm flipH="1">
            <a:off x="762000" y="1600200"/>
            <a:ext cx="990600" cy="838200"/>
          </a:xfrm>
          <a:prstGeom prst="rect">
            <a:avLst/>
          </a:prstGeom>
          <a:noFill/>
        </p:spPr>
      </p:pic>
      <p:pic>
        <p:nvPicPr>
          <p:cNvPr id="76" name="Picture 3" descr="C:\Users\Jason\AppData\Local\Microsoft\Windows\Temporary Internet Files\Content.IE5\7PLHT0J2\MCj04039250000[1].wmf"/>
          <p:cNvPicPr>
            <a:picLocks noChangeAspect="1" noChangeArrowheads="1"/>
          </p:cNvPicPr>
          <p:nvPr/>
        </p:nvPicPr>
        <p:blipFill>
          <a:blip r:embed="rId3" cstate="print">
            <a:lum bright="59000"/>
          </a:blip>
          <a:srcRect/>
          <a:stretch>
            <a:fillRect/>
          </a:stretch>
        </p:blipFill>
        <p:spPr bwMode="auto">
          <a:xfrm>
            <a:off x="762000" y="4648200"/>
            <a:ext cx="990600" cy="995065"/>
          </a:xfrm>
          <a:prstGeom prst="rect">
            <a:avLst/>
          </a:prstGeom>
          <a:noFill/>
        </p:spPr>
      </p:pic>
      <p:cxnSp>
        <p:nvCxnSpPr>
          <p:cNvPr id="5" name="Straight Connector 4"/>
          <p:cNvCxnSpPr/>
          <p:nvPr/>
        </p:nvCxnSpPr>
        <p:spPr>
          <a:xfrm rot="5400000">
            <a:off x="-1752590" y="3276592"/>
            <a:ext cx="5029199" cy="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0800000" flipH="1">
            <a:off x="762000" y="5791200"/>
            <a:ext cx="8305800" cy="2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762000" y="3276600"/>
            <a:ext cx="502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62000" y="5562600"/>
            <a:ext cx="9906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Test Activities</a:t>
            </a:r>
            <a:endParaRPr lang="en-US" sz="1200" b="1" dirty="0"/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76200" y="3276600"/>
            <a:ext cx="502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257800" y="5791200"/>
            <a:ext cx="533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CRR</a:t>
            </a:r>
            <a:endParaRPr lang="en-US" sz="1050" b="1" u="sng" dirty="0"/>
          </a:p>
        </p:txBody>
      </p:sp>
      <p:sp>
        <p:nvSpPr>
          <p:cNvPr id="23" name="TextBox 22"/>
          <p:cNvSpPr txBox="1"/>
          <p:nvPr/>
        </p:nvSpPr>
        <p:spPr>
          <a:xfrm>
            <a:off x="3429000" y="5791201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RTM</a:t>
            </a:r>
            <a:endParaRPr lang="en-US" sz="1050" b="1" u="sng" dirty="0"/>
          </a:p>
        </p:txBody>
      </p:sp>
      <p:sp>
        <p:nvSpPr>
          <p:cNvPr id="24" name="TextBox 23"/>
          <p:cNvSpPr txBox="1"/>
          <p:nvPr/>
        </p:nvSpPr>
        <p:spPr>
          <a:xfrm>
            <a:off x="5943600" y="5791201"/>
            <a:ext cx="533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DAM</a:t>
            </a:r>
            <a:endParaRPr lang="en-US" sz="1050" b="1" u="sng" dirty="0"/>
          </a:p>
        </p:txBody>
      </p:sp>
      <p:sp>
        <p:nvSpPr>
          <p:cNvPr id="25" name="TextBox 24"/>
          <p:cNvSpPr txBox="1"/>
          <p:nvPr/>
        </p:nvSpPr>
        <p:spPr>
          <a:xfrm>
            <a:off x="4724400" y="5791201"/>
            <a:ext cx="45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OS</a:t>
            </a:r>
            <a:endParaRPr lang="en-US" sz="1050" b="1" u="sng" dirty="0"/>
          </a:p>
        </p:txBody>
      </p:sp>
      <p:sp>
        <p:nvSpPr>
          <p:cNvPr id="26" name="TextBox 25"/>
          <p:cNvSpPr txBox="1"/>
          <p:nvPr/>
        </p:nvSpPr>
        <p:spPr>
          <a:xfrm>
            <a:off x="4038600" y="5791201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EMS</a:t>
            </a:r>
            <a:endParaRPr lang="en-US" sz="1050" b="1" u="sng" dirty="0"/>
          </a:p>
        </p:txBody>
      </p:sp>
      <p:sp>
        <p:nvSpPr>
          <p:cNvPr id="27" name="TextBox 26"/>
          <p:cNvSpPr txBox="1"/>
          <p:nvPr/>
        </p:nvSpPr>
        <p:spPr>
          <a:xfrm>
            <a:off x="6553200" y="5791201"/>
            <a:ext cx="609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COMS</a:t>
            </a:r>
            <a:endParaRPr lang="en-US" sz="1050" b="1" u="sng" dirty="0"/>
          </a:p>
        </p:txBody>
      </p:sp>
      <p:sp>
        <p:nvSpPr>
          <p:cNvPr id="28" name="TextBox 27"/>
          <p:cNvSpPr txBox="1"/>
          <p:nvPr/>
        </p:nvSpPr>
        <p:spPr>
          <a:xfrm>
            <a:off x="2743200" y="5765885"/>
            <a:ext cx="685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NMMS</a:t>
            </a:r>
            <a:endParaRPr lang="en-US" sz="1050" b="1" u="sng" dirty="0"/>
          </a:p>
        </p:txBody>
      </p:sp>
      <p:sp>
        <p:nvSpPr>
          <p:cNvPr id="29" name="TextBox 28"/>
          <p:cNvSpPr txBox="1"/>
          <p:nvPr/>
        </p:nvSpPr>
        <p:spPr>
          <a:xfrm>
            <a:off x="7239000" y="5791201"/>
            <a:ext cx="609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CMM</a:t>
            </a:r>
            <a:endParaRPr lang="en-US" sz="1050" b="1" u="sng" dirty="0"/>
          </a:p>
        </p:txBody>
      </p:sp>
      <p:sp>
        <p:nvSpPr>
          <p:cNvPr id="30" name="TextBox 29"/>
          <p:cNvSpPr txBox="1"/>
          <p:nvPr/>
        </p:nvSpPr>
        <p:spPr>
          <a:xfrm>
            <a:off x="7924800" y="5791201"/>
            <a:ext cx="533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REG</a:t>
            </a:r>
            <a:endParaRPr lang="en-US" sz="1050" b="1" u="sng" dirty="0"/>
          </a:p>
        </p:txBody>
      </p:sp>
      <p:sp>
        <p:nvSpPr>
          <p:cNvPr id="31" name="TextBox 30"/>
          <p:cNvSpPr txBox="1"/>
          <p:nvPr/>
        </p:nvSpPr>
        <p:spPr>
          <a:xfrm>
            <a:off x="8382000" y="5791201"/>
            <a:ext cx="838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 smtClean="0"/>
              <a:t>REPORTS</a:t>
            </a:r>
            <a:endParaRPr lang="en-US" sz="1050" b="1" u="sng" dirty="0"/>
          </a:p>
        </p:txBody>
      </p:sp>
      <p:sp>
        <p:nvSpPr>
          <p:cNvPr id="32" name="TextBox 31"/>
          <p:cNvSpPr txBox="1"/>
          <p:nvPr/>
        </p:nvSpPr>
        <p:spPr>
          <a:xfrm>
            <a:off x="-76200" y="51816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Functional Stability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0" y="3348335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System Stability</a:t>
            </a:r>
            <a:endParaRPr 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0" y="13671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Business </a:t>
            </a:r>
            <a:r>
              <a:rPr lang="en-US" sz="1200" b="1" dirty="0" smtClean="0"/>
              <a:t>Stability</a:t>
            </a:r>
            <a:endParaRPr lang="en-US" sz="1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304800"/>
            <a:ext cx="9144000" cy="400110"/>
          </a:xfrm>
          <a:prstGeom prst="rect">
            <a:avLst/>
          </a:prstGeom>
          <a:solidFill>
            <a:srgbClr val="72BFC5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Go-Live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00200" y="4338935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Functional Completeness</a:t>
            </a:r>
            <a:endParaRPr 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600200" y="2357735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Solution/ Data Completeness</a:t>
            </a:r>
            <a:endParaRPr lang="en-US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676400" y="1138535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Solution/ Data Quality</a:t>
            </a:r>
            <a:endParaRPr lang="en-US" sz="12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62000" y="5410200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FA/SA TEST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5800" y="4114800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INTEGRATION TEST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5800" y="803702"/>
            <a:ext cx="1219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BUSINESS PROCESS TEST</a:t>
            </a:r>
            <a:endParaRPr lang="en-US" sz="1050" dirty="0"/>
          </a:p>
        </p:txBody>
      </p:sp>
      <p:sp>
        <p:nvSpPr>
          <p:cNvPr id="49" name="Rectangle 48"/>
          <p:cNvSpPr/>
          <p:nvPr/>
        </p:nvSpPr>
        <p:spPr>
          <a:xfrm>
            <a:off x="609600" y="2590800"/>
            <a:ext cx="12954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/>
              <a:t>PERFORMANCE </a:t>
            </a:r>
            <a:endParaRPr lang="en-US" sz="1050" dirty="0" smtClean="0"/>
          </a:p>
          <a:p>
            <a:pPr algn="ctr"/>
            <a:r>
              <a:rPr lang="en-US" sz="1050" dirty="0" smtClean="0"/>
              <a:t>&amp; </a:t>
            </a:r>
            <a:r>
              <a:rPr lang="en-US" sz="1050" dirty="0"/>
              <a:t>LOAD TEST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514600" y="1295400"/>
            <a:ext cx="1143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Model  Load /Validation Processes</a:t>
            </a:r>
            <a:endParaRPr lang="en-US" sz="1000" dirty="0"/>
          </a:p>
        </p:txBody>
      </p:sp>
      <p:sp>
        <p:nvSpPr>
          <p:cNvPr id="61" name="Right Arrow 60"/>
          <p:cNvSpPr/>
          <p:nvPr/>
        </p:nvSpPr>
        <p:spPr>
          <a:xfrm rot="16200000">
            <a:off x="3581402" y="3581400"/>
            <a:ext cx="38862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ight Arrow 61"/>
          <p:cNvSpPr/>
          <p:nvPr/>
        </p:nvSpPr>
        <p:spPr>
          <a:xfrm rot="16200000">
            <a:off x="1257300" y="3695700"/>
            <a:ext cx="36576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ight Arrow 62"/>
          <p:cNvSpPr/>
          <p:nvPr/>
        </p:nvSpPr>
        <p:spPr>
          <a:xfrm rot="16200000">
            <a:off x="1714500" y="3543300"/>
            <a:ext cx="39624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ight Arrow 63"/>
          <p:cNvSpPr/>
          <p:nvPr/>
        </p:nvSpPr>
        <p:spPr>
          <a:xfrm rot="16200000">
            <a:off x="2143540" y="3352800"/>
            <a:ext cx="43434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ight Arrow 64"/>
          <p:cNvSpPr/>
          <p:nvPr/>
        </p:nvSpPr>
        <p:spPr>
          <a:xfrm rot="16200000">
            <a:off x="3086100" y="3695700"/>
            <a:ext cx="36576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ight Arrow 65"/>
          <p:cNvSpPr/>
          <p:nvPr/>
        </p:nvSpPr>
        <p:spPr>
          <a:xfrm rot="16200000">
            <a:off x="4495799" y="3810000"/>
            <a:ext cx="34290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ight Arrow 66"/>
          <p:cNvSpPr/>
          <p:nvPr/>
        </p:nvSpPr>
        <p:spPr>
          <a:xfrm rot="16200000">
            <a:off x="5143500" y="3771900"/>
            <a:ext cx="35052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685800" y="2209800"/>
            <a:ext cx="114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MARKET TEST</a:t>
            </a:r>
            <a:endParaRPr lang="en-US" sz="1050" dirty="0"/>
          </a:p>
        </p:txBody>
      </p:sp>
      <p:sp>
        <p:nvSpPr>
          <p:cNvPr id="69" name="Right Arrow 68"/>
          <p:cNvSpPr/>
          <p:nvPr/>
        </p:nvSpPr>
        <p:spPr>
          <a:xfrm rot="16200000">
            <a:off x="5753100" y="3771900"/>
            <a:ext cx="35052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ight Arrow 69"/>
          <p:cNvSpPr/>
          <p:nvPr/>
        </p:nvSpPr>
        <p:spPr>
          <a:xfrm rot="16200000">
            <a:off x="6476999" y="3810000"/>
            <a:ext cx="34290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ight Arrow 70"/>
          <p:cNvSpPr/>
          <p:nvPr/>
        </p:nvSpPr>
        <p:spPr>
          <a:xfrm rot="16200000">
            <a:off x="7277100" y="4000500"/>
            <a:ext cx="3048000" cy="533400"/>
          </a:xfrm>
          <a:prstGeom prst="rightArrow">
            <a:avLst/>
          </a:prstGeom>
          <a:solidFill>
            <a:srgbClr val="00808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029200" y="1600200"/>
            <a:ext cx="99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UI Performance Improvements</a:t>
            </a:r>
            <a:endParaRPr lang="en-US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3200400" y="1597968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Contingencies</a:t>
            </a:r>
            <a:endParaRPr lang="en-US" sz="900" dirty="0"/>
          </a:p>
        </p:txBody>
      </p:sp>
      <p:sp>
        <p:nvSpPr>
          <p:cNvPr id="53" name="TextBox 52"/>
          <p:cNvSpPr txBox="1"/>
          <p:nvPr/>
        </p:nvSpPr>
        <p:spPr>
          <a:xfrm>
            <a:off x="3886200" y="849868"/>
            <a:ext cx="838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ICCP Quality</a:t>
            </a:r>
          </a:p>
          <a:p>
            <a:pPr algn="ctr"/>
            <a:r>
              <a:rPr lang="en-US" sz="1000" dirty="0" smtClean="0"/>
              <a:t>SE Quality</a:t>
            </a:r>
            <a:endParaRPr lang="en-US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5867401" y="1918156"/>
            <a:ext cx="68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DRUC</a:t>
            </a:r>
            <a:endParaRPr lang="en-US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5943599" y="2436168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DAM</a:t>
            </a:r>
            <a:endParaRPr lang="en-US" sz="1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6553200" y="18096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DAM</a:t>
            </a:r>
          </a:p>
          <a:p>
            <a:pPr algn="ctr"/>
            <a:r>
              <a:rPr lang="en-US" sz="1000" dirty="0" smtClean="0"/>
              <a:t>RTM</a:t>
            </a:r>
            <a:endParaRPr lang="en-US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6477000" y="234309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CRR INVOICES</a:t>
            </a:r>
            <a:endParaRPr lang="en-US" sz="10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3352800" y="1140768"/>
            <a:ext cx="68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HRUC</a:t>
            </a:r>
            <a:endParaRPr lang="en-US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3352800" y="1295400"/>
            <a:ext cx="68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SASM</a:t>
            </a:r>
            <a:endParaRPr lang="en-US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3352800" y="2039779"/>
            <a:ext cx="68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SCED</a:t>
            </a:r>
            <a:endParaRPr lang="en-US" sz="10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667000" y="280029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Model Baseline</a:t>
            </a:r>
            <a:endParaRPr lang="en-US" sz="1000" b="1" dirty="0"/>
          </a:p>
        </p:txBody>
      </p:sp>
      <p:sp>
        <p:nvSpPr>
          <p:cNvPr id="73" name="Rectangle 72"/>
          <p:cNvSpPr/>
          <p:nvPr/>
        </p:nvSpPr>
        <p:spPr>
          <a:xfrm>
            <a:off x="3886200" y="1840468"/>
            <a:ext cx="91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/>
              <a:t>ICCP Point </a:t>
            </a:r>
          </a:p>
          <a:p>
            <a:pPr algn="ctr"/>
            <a:r>
              <a:rPr lang="en-US" sz="1000" b="1" dirty="0" smtClean="0"/>
              <a:t>Checkout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762000" y="7620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ooter Placeholder 78"/>
          <p:cNvSpPr>
            <a:spLocks noGrp="1"/>
          </p:cNvSpPr>
          <p:nvPr>
            <p:ph type="ftr" sz="quarter" idx="11"/>
          </p:nvPr>
        </p:nvSpPr>
        <p:spPr>
          <a:xfrm>
            <a:off x="5791200" y="6457950"/>
            <a:ext cx="29718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Technical Advisory Committee</a:t>
            </a:r>
            <a:endParaRPr lang="en-US" dirty="0"/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752600" y="5562600"/>
            <a:ext cx="9144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Business Quality</a:t>
            </a:r>
            <a:endParaRPr lang="en-US" sz="12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495800" y="2115979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Integration</a:t>
            </a:r>
            <a:endParaRPr lang="en-US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4495800" y="127629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1 Day Dual Entry</a:t>
            </a:r>
            <a:endParaRPr lang="en-US" sz="1000" dirty="0"/>
          </a:p>
        </p:txBody>
      </p:sp>
      <p:sp>
        <p:nvSpPr>
          <p:cNvPr id="93" name="TextBox 92"/>
          <p:cNvSpPr txBox="1"/>
          <p:nvPr/>
        </p:nvSpPr>
        <p:spPr>
          <a:xfrm>
            <a:off x="4572000" y="2819400"/>
            <a:ext cx="68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Testing</a:t>
            </a:r>
            <a:endParaRPr lang="en-US" sz="10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5181600" y="28956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May Auction</a:t>
            </a:r>
            <a:endParaRPr lang="en-US" sz="10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6400800" y="1143000"/>
            <a:ext cx="99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Integrated Credit Management</a:t>
            </a:r>
            <a:endParaRPr lang="en-US" sz="1000" dirty="0"/>
          </a:p>
        </p:txBody>
      </p:sp>
      <p:sp>
        <p:nvSpPr>
          <p:cNvPr id="97" name="TextBox 96"/>
          <p:cNvSpPr txBox="1"/>
          <p:nvPr/>
        </p:nvSpPr>
        <p:spPr>
          <a:xfrm>
            <a:off x="7010400" y="38862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Integration</a:t>
            </a:r>
            <a:endParaRPr lang="en-US" sz="10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7086600" y="19812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Phase 5:Full Functionality</a:t>
            </a:r>
            <a:endParaRPr lang="en-US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8305800" y="3962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Phase 4: DAM/RUC</a:t>
            </a:r>
            <a:endParaRPr lang="en-US" sz="10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8305800" y="234309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Phase 5:Full Functionality</a:t>
            </a:r>
            <a:endParaRPr lang="en-US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7924800" y="2057400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RARF</a:t>
            </a:r>
            <a:endParaRPr 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2819400" y="6019801"/>
            <a:ext cx="533400" cy="24622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</a:rPr>
              <a:t>SEM</a:t>
            </a:r>
            <a:endParaRPr lang="en-US" sz="1000" b="1" dirty="0">
              <a:solidFill>
                <a:schemeClr val="accent2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505200" y="6002180"/>
            <a:ext cx="1600200" cy="24622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</a:rPr>
              <a:t>MT 2.1</a:t>
            </a:r>
            <a:endParaRPr lang="en-US" sz="1000" b="1" dirty="0">
              <a:solidFill>
                <a:schemeClr val="accent2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505200" y="6230781"/>
            <a:ext cx="2209800" cy="24621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</a:rPr>
              <a:t>MT 3.0</a:t>
            </a:r>
            <a:endParaRPr lang="en-US" sz="1000" b="1" dirty="0">
              <a:solidFill>
                <a:schemeClr val="accent2"/>
              </a:solidFill>
            </a:endParaRPr>
          </a:p>
        </p:txBody>
      </p:sp>
      <p:sp>
        <p:nvSpPr>
          <p:cNvPr id="107" name="Left Bracket 106"/>
          <p:cNvSpPr/>
          <p:nvPr/>
        </p:nvSpPr>
        <p:spPr>
          <a:xfrm rot="16200000">
            <a:off x="8077199" y="4953002"/>
            <a:ext cx="304801" cy="1828800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Left Bracket 107"/>
          <p:cNvSpPr/>
          <p:nvPr/>
        </p:nvSpPr>
        <p:spPr>
          <a:xfrm rot="16200000">
            <a:off x="2933702" y="5600703"/>
            <a:ext cx="304800" cy="533398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Left Bracket 108"/>
          <p:cNvSpPr/>
          <p:nvPr/>
        </p:nvSpPr>
        <p:spPr>
          <a:xfrm rot="16200000">
            <a:off x="4152900" y="5067302"/>
            <a:ext cx="304800" cy="1600200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Left Bracket 109"/>
          <p:cNvSpPr/>
          <p:nvPr/>
        </p:nvSpPr>
        <p:spPr>
          <a:xfrm rot="16200000">
            <a:off x="4343400" y="4876801"/>
            <a:ext cx="533400" cy="2209800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Left Bracket 110"/>
          <p:cNvSpPr/>
          <p:nvPr/>
        </p:nvSpPr>
        <p:spPr>
          <a:xfrm rot="16200000">
            <a:off x="6400800" y="5334002"/>
            <a:ext cx="304800" cy="1066800"/>
          </a:xfrm>
          <a:prstGeom prst="leftBracket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6172200" y="6078380"/>
            <a:ext cx="685800" cy="24622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</a:rPr>
              <a:t>MT 4.0</a:t>
            </a:r>
            <a:endParaRPr lang="en-US" sz="1000" b="1" dirty="0">
              <a:solidFill>
                <a:schemeClr val="accent2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772400" y="6078380"/>
            <a:ext cx="914400" cy="24622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</a:rPr>
              <a:t>MT 5.0</a:t>
            </a:r>
            <a:endParaRPr lang="en-US" sz="1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" y="762000"/>
            <a:ext cx="8077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Nodal Defects Trends - High Priority </a:t>
            </a:r>
            <a:br>
              <a:rPr lang="en-US" dirty="0" smtClean="0"/>
            </a:br>
            <a:r>
              <a:rPr lang="en-US" dirty="0" smtClean="0"/>
              <a:t>(Must Fix Before Go-Live)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172200" y="6457950"/>
            <a:ext cx="25908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33796" name="Date Placeholder 4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 dirty="0"/>
          </a:p>
        </p:txBody>
      </p:sp>
      <p:sp>
        <p:nvSpPr>
          <p:cNvPr id="33797" name="TextBox 5"/>
          <p:cNvSpPr txBox="1">
            <a:spLocks noChangeArrowheads="1"/>
          </p:cNvSpPr>
          <p:nvPr/>
        </p:nvSpPr>
        <p:spPr bwMode="auto">
          <a:xfrm>
            <a:off x="76200" y="1600200"/>
            <a:ext cx="2209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>
                <a:latin typeface="Calibri" pitchFamily="34" charset="0"/>
              </a:rPr>
              <a:t> Defect counts decreased due to planned defect migrations into Nodal </a:t>
            </a:r>
            <a:r>
              <a:rPr lang="en-US" dirty="0" err="1" smtClean="0">
                <a:latin typeface="Calibri" pitchFamily="34" charset="0"/>
              </a:rPr>
              <a:t>ITest</a:t>
            </a:r>
            <a:r>
              <a:rPr lang="en-US" dirty="0" smtClean="0">
                <a:latin typeface="Calibri" pitchFamily="34" charset="0"/>
              </a:rPr>
              <a:t>. </a:t>
            </a:r>
          </a:p>
          <a:p>
            <a:r>
              <a:rPr lang="en-US" dirty="0" smtClean="0">
                <a:latin typeface="Calibri" pitchFamily="34" charset="0"/>
              </a:rPr>
              <a:t>    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latin typeface="Calibri" pitchFamily="34" charset="0"/>
              </a:rPr>
              <a:t>Primary source for Open defect counts are EIP, EMS, MMS, and NMMS.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Nodal Program Risks &amp; Issues</a:t>
            </a:r>
          </a:p>
        </p:txBody>
      </p:sp>
      <p:sp>
        <p:nvSpPr>
          <p:cNvPr id="63385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pPr>
              <a:defRPr/>
            </a:pPr>
            <a:r>
              <a:rPr lang="en-US" smtClean="0"/>
              <a:t>Technical Advisory Committee</a:t>
            </a:r>
            <a:endParaRPr lang="en-US" dirty="0"/>
          </a:p>
        </p:txBody>
      </p:sp>
      <p:sp>
        <p:nvSpPr>
          <p:cNvPr id="633858" name="Rectangle 4"/>
          <p:cNvSpPr>
            <a:spLocks noGrp="1" noChangeArrowheads="1"/>
          </p:cNvSpPr>
          <p:nvPr>
            <p:ph type="dt" sz="half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1" y="746760"/>
          <a:ext cx="8991599" cy="41148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209799"/>
                <a:gridCol w="855518"/>
                <a:gridCol w="744683"/>
                <a:gridCol w="838199"/>
                <a:gridCol w="914401"/>
                <a:gridCol w="761999"/>
                <a:gridCol w="2667000"/>
              </a:tblGrid>
              <a:tr h="426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Risk/Issue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Impacted Milestone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Target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Category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Probability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Severity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Status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0246"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Market Interaction Operating Level Agreements (OLAs)</a:t>
                      </a: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Need to determine operating level agreements associated with market interactions to assist ERCOT in establishing operational thresholds: </a:t>
                      </a: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Network Model Management</a:t>
                      </a: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CRR sizing</a:t>
                      </a: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8288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Reporting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1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April/</a:t>
                      </a:r>
                    </a:p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May 2010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Scope / </a:t>
                      </a:r>
                    </a:p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Phase 4 OLA definitions complete</a:t>
                      </a: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Phase 5 OLA definitions drafted, pending approval</a:t>
                      </a: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Regular updates to NATF and NDSWG</a:t>
                      </a: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200,000 submissions total; TAC vote on 5/6/10</a:t>
                      </a: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Reports continue to become available as Market Trials activities ramp-up. Performance monitoring continues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302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Market Design Assessment</a:t>
                      </a:r>
                    </a:p>
                    <a:p>
                      <a:pPr marL="27432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Risk around the protocol traceability project and the market results as each phase of market trials  becomes active. 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1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August 2010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Scope / </a:t>
                      </a:r>
                    </a:p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2713" marR="0" lvl="0" indent="-1127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Building experienced market design team  to review and assess design and protocol alignment with market trials results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Vikki Gates</a:t>
            </a:r>
          </a:p>
          <a:p>
            <a:r>
              <a:rPr lang="en-US" dirty="0" smtClean="0"/>
              <a:t>Readiness &amp; Transformation</a:t>
            </a:r>
          </a:p>
        </p:txBody>
      </p:sp>
      <p:sp>
        <p:nvSpPr>
          <p:cNvPr id="69634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Market Readiness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ounded Rectangle 68"/>
          <p:cNvSpPr/>
          <p:nvPr/>
        </p:nvSpPr>
        <p:spPr>
          <a:xfrm>
            <a:off x="1066800" y="838200"/>
            <a:ext cx="7924800" cy="228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 smtClean="0"/>
              <a:t>2010</a:t>
            </a:r>
            <a:endParaRPr lang="en-US" sz="1600" dirty="0"/>
          </a:p>
        </p:txBody>
      </p:sp>
      <p:sp>
        <p:nvSpPr>
          <p:cNvPr id="6983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dirty="0" smtClean="0"/>
              <a:t>Participant Readiness Touch Points</a:t>
            </a:r>
          </a:p>
        </p:txBody>
      </p:sp>
      <p:sp>
        <p:nvSpPr>
          <p:cNvPr id="698371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019800" y="6457950"/>
            <a:ext cx="27432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698372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-1371600" y="3733800"/>
            <a:ext cx="4876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400" y="1371600"/>
            <a:ext cx="84582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3400" y="1676400"/>
            <a:ext cx="84582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9913" y="3429000"/>
            <a:ext cx="84582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33400" y="4572000"/>
            <a:ext cx="84582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33400" y="6172200"/>
            <a:ext cx="84582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98379" name="TextBox 23"/>
          <p:cNvSpPr txBox="1">
            <a:spLocks noChangeArrowheads="1"/>
          </p:cNvSpPr>
          <p:nvPr/>
        </p:nvSpPr>
        <p:spPr bwMode="auto">
          <a:xfrm>
            <a:off x="-152400" y="1368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 b="1"/>
              <a:t>Meetings</a:t>
            </a:r>
          </a:p>
        </p:txBody>
      </p:sp>
      <p:sp>
        <p:nvSpPr>
          <p:cNvPr id="698380" name="TextBox 24"/>
          <p:cNvSpPr txBox="1">
            <a:spLocks noChangeArrowheads="1"/>
          </p:cNvSpPr>
          <p:nvPr/>
        </p:nvSpPr>
        <p:spPr bwMode="auto">
          <a:xfrm>
            <a:off x="-152400" y="23590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 b="1"/>
              <a:t>Training</a:t>
            </a:r>
          </a:p>
        </p:txBody>
      </p:sp>
      <p:sp>
        <p:nvSpPr>
          <p:cNvPr id="698381" name="TextBox 25"/>
          <p:cNvSpPr txBox="1">
            <a:spLocks noChangeArrowheads="1"/>
          </p:cNvSpPr>
          <p:nvPr/>
        </p:nvSpPr>
        <p:spPr bwMode="auto">
          <a:xfrm>
            <a:off x="0" y="3657600"/>
            <a:ext cx="1066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 b="1"/>
              <a:t>Outreach</a:t>
            </a:r>
          </a:p>
        </p:txBody>
      </p:sp>
      <p:sp>
        <p:nvSpPr>
          <p:cNvPr id="698382" name="TextBox 27"/>
          <p:cNvSpPr txBox="1">
            <a:spLocks noChangeArrowheads="1"/>
          </p:cNvSpPr>
          <p:nvPr/>
        </p:nvSpPr>
        <p:spPr bwMode="auto">
          <a:xfrm>
            <a:off x="0" y="4657725"/>
            <a:ext cx="106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 b="1" dirty="0"/>
              <a:t>Market trials</a:t>
            </a:r>
          </a:p>
        </p:txBody>
      </p:sp>
      <p:sp>
        <p:nvSpPr>
          <p:cNvPr id="56" name="Round Same Side Corner Rectangle 55"/>
          <p:cNvSpPr/>
          <p:nvPr/>
        </p:nvSpPr>
        <p:spPr>
          <a:xfrm>
            <a:off x="7010400" y="1066800"/>
            <a:ext cx="1981200" cy="304800"/>
          </a:xfrm>
          <a:prstGeom prst="round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 smtClean="0"/>
              <a:t>August</a:t>
            </a:r>
            <a:endParaRPr lang="en-US" sz="1300" dirty="0"/>
          </a:p>
        </p:txBody>
      </p:sp>
      <p:sp>
        <p:nvSpPr>
          <p:cNvPr id="94" name="Round Same Side Corner Rectangle 93"/>
          <p:cNvSpPr/>
          <p:nvPr/>
        </p:nvSpPr>
        <p:spPr>
          <a:xfrm>
            <a:off x="5029200" y="1066800"/>
            <a:ext cx="1981200" cy="304800"/>
          </a:xfrm>
          <a:prstGeom prst="round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 smtClean="0"/>
              <a:t>July</a:t>
            </a:r>
            <a:endParaRPr lang="en-US" sz="1300" dirty="0"/>
          </a:p>
        </p:txBody>
      </p:sp>
      <p:sp>
        <p:nvSpPr>
          <p:cNvPr id="104" name="Round Same Side Corner Rectangle 103"/>
          <p:cNvSpPr/>
          <p:nvPr/>
        </p:nvSpPr>
        <p:spPr>
          <a:xfrm>
            <a:off x="3048000" y="1066800"/>
            <a:ext cx="1981200" cy="304800"/>
          </a:xfrm>
          <a:prstGeom prst="round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 smtClean="0"/>
              <a:t>June</a:t>
            </a:r>
            <a:endParaRPr lang="en-US" sz="1300" dirty="0"/>
          </a:p>
        </p:txBody>
      </p:sp>
      <p:sp>
        <p:nvSpPr>
          <p:cNvPr id="107" name="Round Same Side Corner Rectangle 106"/>
          <p:cNvSpPr/>
          <p:nvPr/>
        </p:nvSpPr>
        <p:spPr>
          <a:xfrm>
            <a:off x="1066800" y="1066800"/>
            <a:ext cx="1981200" cy="304800"/>
          </a:xfrm>
          <a:prstGeom prst="round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 smtClean="0"/>
              <a:t>May</a:t>
            </a:r>
            <a:endParaRPr lang="en-US" sz="1300" dirty="0"/>
          </a:p>
        </p:txBody>
      </p:sp>
      <p:cxnSp>
        <p:nvCxnSpPr>
          <p:cNvPr id="108" name="Straight Connector 107"/>
          <p:cNvCxnSpPr/>
          <p:nvPr/>
        </p:nvCxnSpPr>
        <p:spPr>
          <a:xfrm rot="5400000">
            <a:off x="6553200" y="3733800"/>
            <a:ext cx="4876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rot="5400000">
            <a:off x="614362" y="3738563"/>
            <a:ext cx="4867278" cy="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rot="5400000">
            <a:off x="2596356" y="3739357"/>
            <a:ext cx="486568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5400000">
            <a:off x="4533900" y="3695700"/>
            <a:ext cx="4953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7" name="TextBox 121"/>
          <p:cNvSpPr txBox="1">
            <a:spLocks noChangeArrowheads="1"/>
          </p:cNvSpPr>
          <p:nvPr/>
        </p:nvSpPr>
        <p:spPr bwMode="auto">
          <a:xfrm>
            <a:off x="1066800" y="1371600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NATF </a:t>
            </a:r>
            <a:r>
              <a:rPr lang="en-US" sz="1400" dirty="0" smtClean="0"/>
              <a:t>5/4</a:t>
            </a:r>
            <a:endParaRPr lang="en-US" sz="1400" dirty="0"/>
          </a:p>
        </p:txBody>
      </p:sp>
      <p:sp>
        <p:nvSpPr>
          <p:cNvPr id="48" name="TextBox 135"/>
          <p:cNvSpPr txBox="1">
            <a:spLocks noChangeArrowheads="1"/>
          </p:cNvSpPr>
          <p:nvPr/>
        </p:nvSpPr>
        <p:spPr bwMode="auto">
          <a:xfrm>
            <a:off x="1066800" y="1676400"/>
            <a:ext cx="2133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Nodal 101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Transmission 101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Generation </a:t>
            </a:r>
            <a:r>
              <a:rPr lang="en-US" sz="1400" dirty="0"/>
              <a:t>101, 201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/>
              <a:t>CRR – instructor-led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NMMS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Economics of LMP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NOIE QSE Operations</a:t>
            </a:r>
          </a:p>
        </p:txBody>
      </p:sp>
      <p:sp>
        <p:nvSpPr>
          <p:cNvPr id="54" name="TextBox 112"/>
          <p:cNvSpPr txBox="1">
            <a:spLocks noChangeArrowheads="1"/>
          </p:cNvSpPr>
          <p:nvPr/>
        </p:nvSpPr>
        <p:spPr bwMode="auto">
          <a:xfrm>
            <a:off x="1066800" y="3429000"/>
            <a:ext cx="1981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Standby site visits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Metrics monitoring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Bi-weekly TSP calls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MRS #4 Cutover</a:t>
            </a:r>
            <a:endParaRPr lang="en-US" sz="1400" dirty="0"/>
          </a:p>
        </p:txBody>
      </p:sp>
      <p:sp>
        <p:nvSpPr>
          <p:cNvPr id="55" name="TextBox 115"/>
          <p:cNvSpPr txBox="1">
            <a:spLocks noChangeArrowheads="1"/>
          </p:cNvSpPr>
          <p:nvPr/>
        </p:nvSpPr>
        <p:spPr bwMode="auto">
          <a:xfrm>
            <a:off x="1066800" y="4572000"/>
            <a:ext cx="2133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Weekly Trials calls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2 hr system-wide LFC test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Phase 5 Market Trials initiates</a:t>
            </a:r>
            <a:endParaRPr lang="en-US" sz="1400" dirty="0"/>
          </a:p>
          <a:p>
            <a:pPr marL="117475" indent="-117475"/>
            <a:endParaRPr lang="en-US" sz="1400" dirty="0"/>
          </a:p>
        </p:txBody>
      </p:sp>
      <p:sp>
        <p:nvSpPr>
          <p:cNvPr id="44" name="TextBox 121"/>
          <p:cNvSpPr txBox="1">
            <a:spLocks noChangeArrowheads="1"/>
          </p:cNvSpPr>
          <p:nvPr/>
        </p:nvSpPr>
        <p:spPr bwMode="auto">
          <a:xfrm>
            <a:off x="3048000" y="1371600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NATF </a:t>
            </a:r>
            <a:r>
              <a:rPr lang="en-US" sz="1400" dirty="0" smtClean="0"/>
              <a:t>6/1 and 6/29</a:t>
            </a:r>
            <a:endParaRPr lang="en-US" sz="1400" dirty="0"/>
          </a:p>
        </p:txBody>
      </p:sp>
      <p:sp>
        <p:nvSpPr>
          <p:cNvPr id="45" name="TextBox 135"/>
          <p:cNvSpPr txBox="1">
            <a:spLocks noChangeArrowheads="1"/>
          </p:cNvSpPr>
          <p:nvPr/>
        </p:nvSpPr>
        <p:spPr bwMode="auto">
          <a:xfrm>
            <a:off x="3048000" y="1676400"/>
            <a:ext cx="2133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Nodal 101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LSE 201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Generation </a:t>
            </a:r>
            <a:r>
              <a:rPr lang="en-US" sz="1400" dirty="0"/>
              <a:t>101, 201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Economics of LMP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CC Workshop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VC Workshop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AS Workshop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Retail Workshop</a:t>
            </a:r>
            <a:endParaRPr lang="en-US" sz="1400" dirty="0"/>
          </a:p>
        </p:txBody>
      </p:sp>
      <p:sp>
        <p:nvSpPr>
          <p:cNvPr id="59" name="TextBox 112"/>
          <p:cNvSpPr txBox="1">
            <a:spLocks noChangeArrowheads="1"/>
          </p:cNvSpPr>
          <p:nvPr/>
        </p:nvSpPr>
        <p:spPr bwMode="auto">
          <a:xfrm>
            <a:off x="3048000" y="3429000"/>
            <a:ext cx="1981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TSP Outage Scheduler Road Show begins</a:t>
            </a:r>
            <a:endParaRPr lang="en-US" sz="1400" i="1" dirty="0" smtClean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Phase 5 Metrics launch</a:t>
            </a:r>
          </a:p>
        </p:txBody>
      </p:sp>
      <p:sp>
        <p:nvSpPr>
          <p:cNvPr id="60" name="TextBox 115"/>
          <p:cNvSpPr txBox="1">
            <a:spLocks noChangeArrowheads="1"/>
          </p:cNvSpPr>
          <p:nvPr/>
        </p:nvSpPr>
        <p:spPr bwMode="auto">
          <a:xfrm>
            <a:off x="3048000" y="4572000"/>
            <a:ext cx="2133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Weekly Trials calls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8 hr system-wide LFC test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Full market trials functionality continues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endParaRPr lang="en-US" sz="1400" dirty="0"/>
          </a:p>
        </p:txBody>
      </p:sp>
      <p:sp>
        <p:nvSpPr>
          <p:cNvPr id="57" name="TextBox 121"/>
          <p:cNvSpPr txBox="1">
            <a:spLocks noChangeArrowheads="1"/>
          </p:cNvSpPr>
          <p:nvPr/>
        </p:nvSpPr>
        <p:spPr bwMode="auto">
          <a:xfrm>
            <a:off x="5029200" y="1371600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TBD</a:t>
            </a:r>
            <a:endParaRPr lang="en-US" sz="1400" dirty="0"/>
          </a:p>
        </p:txBody>
      </p:sp>
      <p:sp>
        <p:nvSpPr>
          <p:cNvPr id="61" name="TextBox 112"/>
          <p:cNvSpPr txBox="1">
            <a:spLocks noChangeArrowheads="1"/>
          </p:cNvSpPr>
          <p:nvPr/>
        </p:nvSpPr>
        <p:spPr bwMode="auto">
          <a:xfrm>
            <a:off x="5029200" y="3429000"/>
            <a:ext cx="19812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Qualification assessment (MP17)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Standby site visits</a:t>
            </a:r>
          </a:p>
        </p:txBody>
      </p:sp>
      <p:sp>
        <p:nvSpPr>
          <p:cNvPr id="62" name="TextBox 115"/>
          <p:cNvSpPr txBox="1">
            <a:spLocks noChangeArrowheads="1"/>
          </p:cNvSpPr>
          <p:nvPr/>
        </p:nvSpPr>
        <p:spPr bwMode="auto">
          <a:xfrm>
            <a:off x="5029200" y="4572000"/>
            <a:ext cx="1981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Weekly Trials calls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48 hr system-wide LFC test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Verifiable costs in execution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NPRR206 in execution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endParaRPr lang="en-US" sz="1400" dirty="0"/>
          </a:p>
        </p:txBody>
      </p:sp>
      <p:sp>
        <p:nvSpPr>
          <p:cNvPr id="63" name="TextBox 135"/>
          <p:cNvSpPr txBox="1">
            <a:spLocks noChangeArrowheads="1"/>
          </p:cNvSpPr>
          <p:nvPr/>
        </p:nvSpPr>
        <p:spPr bwMode="auto">
          <a:xfrm>
            <a:off x="4989007" y="1676400"/>
            <a:ext cx="2133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Nodal 101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Transmission 101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Generation </a:t>
            </a:r>
            <a:r>
              <a:rPr lang="en-US" sz="1400" dirty="0"/>
              <a:t>101, 201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Basic Training Program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NOIE QSE Operations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Settlements 301</a:t>
            </a:r>
          </a:p>
        </p:txBody>
      </p:sp>
      <p:sp>
        <p:nvSpPr>
          <p:cNvPr id="41" name="TextBox 115"/>
          <p:cNvSpPr txBox="1">
            <a:spLocks noChangeArrowheads="1"/>
          </p:cNvSpPr>
          <p:nvPr/>
        </p:nvSpPr>
        <p:spPr bwMode="auto">
          <a:xfrm>
            <a:off x="7010400" y="4572000"/>
            <a:ext cx="1981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Weekly Trials calls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Prepare for 168 hr test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endParaRPr lang="en-US" sz="1400" dirty="0"/>
          </a:p>
        </p:txBody>
      </p:sp>
      <p:sp>
        <p:nvSpPr>
          <p:cNvPr id="42" name="TextBox 121"/>
          <p:cNvSpPr txBox="1">
            <a:spLocks noChangeArrowheads="1"/>
          </p:cNvSpPr>
          <p:nvPr/>
        </p:nvSpPr>
        <p:spPr bwMode="auto">
          <a:xfrm>
            <a:off x="7010400" y="1371600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NATF 8/3 and 8/31</a:t>
            </a:r>
            <a:endParaRPr lang="en-US" sz="1400" dirty="0"/>
          </a:p>
        </p:txBody>
      </p:sp>
      <p:sp>
        <p:nvSpPr>
          <p:cNvPr id="43" name="TextBox 135"/>
          <p:cNvSpPr txBox="1">
            <a:spLocks noChangeArrowheads="1"/>
          </p:cNvSpPr>
          <p:nvPr/>
        </p:nvSpPr>
        <p:spPr bwMode="auto">
          <a:xfrm>
            <a:off x="6970207" y="1676400"/>
            <a:ext cx="2133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/>
              <a:t>Nodal 101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Transmission 101</a:t>
            </a:r>
            <a:endParaRPr lang="en-US" sz="1400" dirty="0"/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Generation </a:t>
            </a:r>
            <a:r>
              <a:rPr lang="en-US" sz="1400" dirty="0"/>
              <a:t>101, 201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Basic Training Program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NOIE QSE Operations</a:t>
            </a:r>
          </a:p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Settlements 301</a:t>
            </a:r>
          </a:p>
        </p:txBody>
      </p:sp>
      <p:sp>
        <p:nvSpPr>
          <p:cNvPr id="46" name="TextBox 112"/>
          <p:cNvSpPr txBox="1">
            <a:spLocks noChangeArrowheads="1"/>
          </p:cNvSpPr>
          <p:nvPr/>
        </p:nvSpPr>
        <p:spPr bwMode="auto">
          <a:xfrm>
            <a:off x="7010400" y="3429000"/>
            <a:ext cx="1981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buFont typeface="Arial" charset="0"/>
              <a:buChar char="•"/>
            </a:pPr>
            <a:r>
              <a:rPr lang="en-US" sz="1400" dirty="0" smtClean="0"/>
              <a:t>Standby site visits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Next 60-days of Classes and Settlement Workshops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Technical Advisory Committee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graphicFrame>
        <p:nvGraphicFramePr>
          <p:cNvPr id="5" name="Group 69"/>
          <p:cNvGraphicFramePr>
            <a:graphicFrameLocks noGrp="1"/>
          </p:cNvGraphicFramePr>
          <p:nvPr/>
        </p:nvGraphicFramePr>
        <p:xfrm>
          <a:off x="381000" y="897112"/>
          <a:ext cx="8630713" cy="3735848"/>
        </p:xfrm>
        <a:graphic>
          <a:graphicData uri="http://schemas.openxmlformats.org/drawingml/2006/table">
            <a:tbl>
              <a:tblPr/>
              <a:tblGrid>
                <a:gridCol w="3124200"/>
                <a:gridCol w="1600200"/>
                <a:gridCol w="3906313"/>
              </a:tblGrid>
              <a:tr h="3030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Course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Start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Economics of LMP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Energy Plaza (Dallas)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ERCOT Nodal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ERCOT Met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Congestion Revenue Rights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ERCOT Met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Generation 101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May 12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TXU (Dallas)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Transmission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CPS Energy (San Antonio)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Network Model Management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CPS Energy (San Antonio)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Basic Training Program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Energy Plaza (Dallas)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3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NOIE QSE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Austin Energy Town Lake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MRS #4 Cutover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Hilton – Austin Airport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2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Generation 201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May 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TXU (Dallas)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4800" y="5726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Enrollment at: </a:t>
            </a:r>
            <a:r>
              <a:rPr lang="en-US" dirty="0" smtClean="0">
                <a:hlinkClick r:id="rId3"/>
              </a:rPr>
              <a:t>http://nodal.ercot.com/training/courses/index.html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Next 60-days of Classes and Settlement Workshops (continued)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Technical Advisory Committee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graphicFrame>
        <p:nvGraphicFramePr>
          <p:cNvPr id="5" name="Group 69"/>
          <p:cNvGraphicFramePr>
            <a:graphicFrameLocks noGrp="1"/>
          </p:cNvGraphicFramePr>
          <p:nvPr/>
        </p:nvGraphicFramePr>
        <p:xfrm>
          <a:off x="381000" y="897112"/>
          <a:ext cx="8630713" cy="4382411"/>
        </p:xfrm>
        <a:graphic>
          <a:graphicData uri="http://schemas.openxmlformats.org/drawingml/2006/table">
            <a:tbl>
              <a:tblPr/>
              <a:tblGrid>
                <a:gridCol w="3200400"/>
                <a:gridCol w="1524000"/>
                <a:gridCol w="3906313"/>
              </a:tblGrid>
              <a:tr h="322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Course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Start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ERCOT Met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Combined Cycle Workshop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June 2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Suez Energy (Houston)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Verifiable Cost Workshop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June 3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Suez Energy (Houston)</a:t>
                      </a:r>
                      <a:endParaRPr kumimoji="0" lang="en-US" sz="16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Generation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LCRA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Market Settlements 301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Suez Energy (Houston)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Generation 201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LCRA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Basic Training Program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ERCOT Met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Load Serving Entity 201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Austin Energy Town Lake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ERCOT 101 for Wind Generation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ERCOT Met Center (Austin)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Transmission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June 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Energy Plaza (Dallas)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Transmission 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July 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CenterPoint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Energy (Houston)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55626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Enrollment at: </a:t>
            </a:r>
            <a:r>
              <a:rPr lang="en-US" dirty="0" smtClean="0">
                <a:hlinkClick r:id="rId3"/>
              </a:rPr>
              <a:t>http://nodal.ercot.com/training/courses/index.html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477000" y="6457950"/>
            <a:ext cx="2286000" cy="476250"/>
          </a:xfrm>
          <a:noFill/>
        </p:spPr>
        <p:txBody>
          <a:bodyPr/>
          <a:lstStyle/>
          <a:p>
            <a:r>
              <a:rPr lang="en-US" sz="1200" dirty="0" smtClean="0"/>
              <a:t>Technical Advisory Committee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Metrics Roadmap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6934200" y="180975"/>
            <a:ext cx="661989" cy="200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marR="0" indent="-2333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r>
              <a:rPr lang="en-US" sz="800" b="0" dirty="0" smtClean="0">
                <a:solidFill>
                  <a:schemeClr val="bg1"/>
                </a:solidFill>
              </a:rPr>
              <a:t>PURPLE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6934200" y="409575"/>
            <a:ext cx="661989" cy="20002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marR="0" indent="-2333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r>
              <a:rPr lang="en-US" sz="800" b="0" dirty="0" smtClean="0"/>
              <a:t>ORANGE</a:t>
            </a:r>
            <a:endParaRPr kumimoji="0" lang="en-US" sz="800" b="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620000" y="171450"/>
            <a:ext cx="1676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Timing and Design Confirmed</a:t>
            </a:r>
            <a:endParaRPr lang="en-US" sz="800" dirty="0"/>
          </a:p>
        </p:txBody>
      </p:sp>
      <p:sp>
        <p:nvSpPr>
          <p:cNvPr id="67" name="Rectangle 66"/>
          <p:cNvSpPr/>
          <p:nvPr/>
        </p:nvSpPr>
        <p:spPr>
          <a:xfrm>
            <a:off x="7620000" y="347246"/>
            <a:ext cx="152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Timing subject to change, design in progress</a:t>
            </a:r>
            <a:endParaRPr lang="en-US" sz="800" dirty="0"/>
          </a:p>
        </p:txBody>
      </p:sp>
      <p:graphicFrame>
        <p:nvGraphicFramePr>
          <p:cNvPr id="57" name="Content Placeholder 4"/>
          <p:cNvGraphicFramePr>
            <a:graphicFrameLocks noChangeAspect="1"/>
          </p:cNvGraphicFramePr>
          <p:nvPr/>
        </p:nvGraphicFramePr>
        <p:xfrm>
          <a:off x="0" y="685800"/>
          <a:ext cx="9144000" cy="5656262"/>
        </p:xfrm>
        <a:graphic>
          <a:graphicData uri="http://schemas.openxmlformats.org/presentationml/2006/ole">
            <p:oleObj spid="_x0000_s2050" name="Acrobat Document" r:id="rId3" imgW="11658600" imgH="7543800" progId="AcroExch.Document.7">
              <p:embed/>
            </p:oleObj>
          </a:graphicData>
        </a:graphic>
      </p:graphicFrame>
      <p:sp>
        <p:nvSpPr>
          <p:cNvPr id="58" name="Rectangle 57"/>
          <p:cNvSpPr/>
          <p:nvPr/>
        </p:nvSpPr>
        <p:spPr bwMode="auto">
          <a:xfrm>
            <a:off x="1981200" y="914400"/>
            <a:ext cx="533400" cy="209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MP15A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3276600" y="3571875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MP16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2009775" y="278130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MP20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1381125" y="1271588"/>
            <a:ext cx="5143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MP3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1371600" y="91440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MP6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1344612" y="5257800"/>
            <a:ext cx="5524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2357438" y="546735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MP14C</a:t>
            </a:r>
          </a:p>
        </p:txBody>
      </p:sp>
      <p:sp>
        <p:nvSpPr>
          <p:cNvPr id="72" name="Rectangle 71"/>
          <p:cNvSpPr/>
          <p:nvPr/>
        </p:nvSpPr>
        <p:spPr bwMode="auto">
          <a:xfrm>
            <a:off x="1362075" y="5495925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E9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1362075" y="573405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E1</a:t>
            </a:r>
          </a:p>
        </p:txBody>
      </p:sp>
      <p:sp>
        <p:nvSpPr>
          <p:cNvPr id="74" name="Rectangle 87"/>
          <p:cNvSpPr>
            <a:spLocks noChangeArrowheads="1"/>
          </p:cNvSpPr>
          <p:nvPr/>
        </p:nvSpPr>
        <p:spPr bwMode="auto">
          <a:xfrm>
            <a:off x="3200400" y="1260475"/>
            <a:ext cx="5905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>
                <a:solidFill>
                  <a:schemeClr val="bg1"/>
                </a:solidFill>
              </a:rPr>
              <a:t>N2</a:t>
            </a:r>
          </a:p>
        </p:txBody>
      </p:sp>
      <p:sp>
        <p:nvSpPr>
          <p:cNvPr id="75" name="Rectangle 88"/>
          <p:cNvSpPr>
            <a:spLocks noChangeArrowheads="1"/>
          </p:cNvSpPr>
          <p:nvPr/>
        </p:nvSpPr>
        <p:spPr bwMode="auto">
          <a:xfrm>
            <a:off x="3913496" y="1412544"/>
            <a:ext cx="5905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700" dirty="0" smtClean="0">
                <a:solidFill>
                  <a:schemeClr val="bg1"/>
                </a:solidFill>
              </a:rPr>
              <a:t>EMO9(B)</a:t>
            </a: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3200400" y="2028825"/>
            <a:ext cx="5905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CRR3</a:t>
            </a:r>
          </a:p>
        </p:txBody>
      </p:sp>
      <p:sp>
        <p:nvSpPr>
          <p:cNvPr id="77" name="Rectangle 91"/>
          <p:cNvSpPr>
            <a:spLocks noChangeArrowheads="1"/>
          </p:cNvSpPr>
          <p:nvPr/>
        </p:nvSpPr>
        <p:spPr bwMode="auto">
          <a:xfrm>
            <a:off x="3200400" y="914400"/>
            <a:ext cx="542925" cy="200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>
                <a:solidFill>
                  <a:schemeClr val="bg1"/>
                </a:solidFill>
              </a:rPr>
              <a:t>EMO6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1976438" y="1257300"/>
            <a:ext cx="5524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MO4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2609850" y="1247775"/>
            <a:ext cx="509588" cy="200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MO5</a:t>
            </a:r>
          </a:p>
        </p:txBody>
      </p:sp>
      <p:sp>
        <p:nvSpPr>
          <p:cNvPr id="80" name="Rectangle 94"/>
          <p:cNvSpPr>
            <a:spLocks noChangeArrowheads="1"/>
          </p:cNvSpPr>
          <p:nvPr/>
        </p:nvSpPr>
        <p:spPr bwMode="auto">
          <a:xfrm>
            <a:off x="5781675" y="4829175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CO1</a:t>
            </a:r>
          </a:p>
        </p:txBody>
      </p:sp>
      <p:sp>
        <p:nvSpPr>
          <p:cNvPr id="81" name="Rectangle 95"/>
          <p:cNvSpPr>
            <a:spLocks noChangeArrowheads="1"/>
          </p:cNvSpPr>
          <p:nvPr/>
        </p:nvSpPr>
        <p:spPr bwMode="auto">
          <a:xfrm>
            <a:off x="5143500" y="459105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CO2</a:t>
            </a:r>
          </a:p>
        </p:txBody>
      </p:sp>
      <p:sp>
        <p:nvSpPr>
          <p:cNvPr id="82" name="Rectangle 96"/>
          <p:cNvSpPr>
            <a:spLocks noChangeArrowheads="1"/>
          </p:cNvSpPr>
          <p:nvPr/>
        </p:nvSpPr>
        <p:spPr bwMode="auto">
          <a:xfrm>
            <a:off x="5119688" y="419100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CO3</a:t>
            </a: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5781675" y="4600575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CO4</a:t>
            </a:r>
          </a:p>
        </p:txBody>
      </p:sp>
      <p:sp>
        <p:nvSpPr>
          <p:cNvPr id="84" name="Rectangle 98"/>
          <p:cNvSpPr>
            <a:spLocks noChangeArrowheads="1"/>
          </p:cNvSpPr>
          <p:nvPr/>
        </p:nvSpPr>
        <p:spPr bwMode="auto">
          <a:xfrm>
            <a:off x="4491038" y="419100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CO5</a:t>
            </a:r>
          </a:p>
        </p:txBody>
      </p:sp>
      <p:sp>
        <p:nvSpPr>
          <p:cNvPr id="85" name="Rectangle 99"/>
          <p:cNvSpPr>
            <a:spLocks noChangeArrowheads="1"/>
          </p:cNvSpPr>
          <p:nvPr/>
        </p:nvSpPr>
        <p:spPr bwMode="auto">
          <a:xfrm>
            <a:off x="4491038" y="481965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CO6</a:t>
            </a:r>
          </a:p>
        </p:txBody>
      </p:sp>
      <p:sp>
        <p:nvSpPr>
          <p:cNvPr id="86" name="Rectangle 100"/>
          <p:cNvSpPr>
            <a:spLocks noChangeArrowheads="1"/>
          </p:cNvSpPr>
          <p:nvPr/>
        </p:nvSpPr>
        <p:spPr bwMode="auto">
          <a:xfrm>
            <a:off x="5148263" y="481965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CO7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3876675" y="4191000"/>
            <a:ext cx="5905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CO8</a:t>
            </a:r>
          </a:p>
        </p:txBody>
      </p:sp>
      <p:sp>
        <p:nvSpPr>
          <p:cNvPr id="88" name="Rectangle 102"/>
          <p:cNvSpPr>
            <a:spLocks noChangeArrowheads="1"/>
          </p:cNvSpPr>
          <p:nvPr/>
        </p:nvSpPr>
        <p:spPr bwMode="auto">
          <a:xfrm>
            <a:off x="5738813" y="419100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CO9</a:t>
            </a:r>
          </a:p>
        </p:txBody>
      </p:sp>
      <p:sp>
        <p:nvSpPr>
          <p:cNvPr id="89" name="Rectangle 103"/>
          <p:cNvSpPr>
            <a:spLocks noChangeArrowheads="1"/>
          </p:cNvSpPr>
          <p:nvPr/>
        </p:nvSpPr>
        <p:spPr bwMode="auto">
          <a:xfrm>
            <a:off x="5740400" y="3962400"/>
            <a:ext cx="590550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C10</a:t>
            </a:r>
          </a:p>
        </p:txBody>
      </p:sp>
      <p:sp>
        <p:nvSpPr>
          <p:cNvPr id="90" name="Rectangle 104"/>
          <p:cNvSpPr>
            <a:spLocks noChangeArrowheads="1"/>
          </p:cNvSpPr>
          <p:nvPr/>
        </p:nvSpPr>
        <p:spPr bwMode="auto">
          <a:xfrm>
            <a:off x="4523096" y="5445125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E7</a:t>
            </a:r>
          </a:p>
        </p:txBody>
      </p:sp>
      <p:sp>
        <p:nvSpPr>
          <p:cNvPr id="91" name="Rectangle 105"/>
          <p:cNvSpPr>
            <a:spLocks noChangeArrowheads="1"/>
          </p:cNvSpPr>
          <p:nvPr/>
        </p:nvSpPr>
        <p:spPr bwMode="auto">
          <a:xfrm>
            <a:off x="4523096" y="5905500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E11</a:t>
            </a:r>
          </a:p>
        </p:txBody>
      </p:sp>
      <p:sp>
        <p:nvSpPr>
          <p:cNvPr id="92" name="Rectangle 106"/>
          <p:cNvSpPr>
            <a:spLocks noChangeArrowheads="1"/>
          </p:cNvSpPr>
          <p:nvPr/>
        </p:nvSpPr>
        <p:spPr bwMode="auto">
          <a:xfrm>
            <a:off x="5783240" y="5229225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E12</a:t>
            </a:r>
          </a:p>
        </p:txBody>
      </p:sp>
      <p:sp>
        <p:nvSpPr>
          <p:cNvPr id="93" name="Rectangle 107"/>
          <p:cNvSpPr>
            <a:spLocks noChangeArrowheads="1"/>
          </p:cNvSpPr>
          <p:nvPr/>
        </p:nvSpPr>
        <p:spPr bwMode="auto">
          <a:xfrm>
            <a:off x="4550734" y="1409700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EMO2</a:t>
            </a:r>
          </a:p>
        </p:txBody>
      </p:sp>
      <p:sp>
        <p:nvSpPr>
          <p:cNvPr id="94" name="Rectangle 108"/>
          <p:cNvSpPr>
            <a:spLocks noChangeArrowheads="1"/>
          </p:cNvSpPr>
          <p:nvPr/>
        </p:nvSpPr>
        <p:spPr bwMode="auto">
          <a:xfrm>
            <a:off x="4495800" y="2933700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EMO3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6981825" y="4595813"/>
            <a:ext cx="56197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C1-C10</a:t>
            </a:r>
          </a:p>
        </p:txBody>
      </p:sp>
      <p:sp>
        <p:nvSpPr>
          <p:cNvPr id="98" name="Rectangle 112"/>
          <p:cNvSpPr>
            <a:spLocks noChangeArrowheads="1"/>
          </p:cNvSpPr>
          <p:nvPr/>
        </p:nvSpPr>
        <p:spPr bwMode="auto">
          <a:xfrm>
            <a:off x="5722799" y="1412544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EMO13</a:t>
            </a:r>
          </a:p>
        </p:txBody>
      </p:sp>
      <p:sp>
        <p:nvSpPr>
          <p:cNvPr id="99" name="Rectangle 113"/>
          <p:cNvSpPr>
            <a:spLocks noChangeArrowheads="1"/>
          </p:cNvSpPr>
          <p:nvPr/>
        </p:nvSpPr>
        <p:spPr bwMode="auto">
          <a:xfrm>
            <a:off x="5743575" y="3581400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 MO7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8582025" y="5137150"/>
            <a:ext cx="56197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CRR4</a:t>
            </a:r>
          </a:p>
        </p:txBody>
      </p:sp>
      <p:sp>
        <p:nvSpPr>
          <p:cNvPr id="101" name="Rectangle 115"/>
          <p:cNvSpPr>
            <a:spLocks noChangeArrowheads="1"/>
          </p:cNvSpPr>
          <p:nvPr/>
        </p:nvSpPr>
        <p:spPr bwMode="auto">
          <a:xfrm>
            <a:off x="6981825" y="4367213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E5</a:t>
            </a:r>
          </a:p>
        </p:txBody>
      </p:sp>
      <p:sp>
        <p:nvSpPr>
          <p:cNvPr id="102" name="Rectangle 116"/>
          <p:cNvSpPr>
            <a:spLocks noChangeArrowheads="1"/>
          </p:cNvSpPr>
          <p:nvPr/>
        </p:nvSpPr>
        <p:spPr bwMode="auto">
          <a:xfrm>
            <a:off x="7924800" y="4953000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IMM1</a:t>
            </a:r>
          </a:p>
        </p:txBody>
      </p:sp>
      <p:sp>
        <p:nvSpPr>
          <p:cNvPr id="103" name="Rectangle 117"/>
          <p:cNvSpPr>
            <a:spLocks noChangeArrowheads="1"/>
          </p:cNvSpPr>
          <p:nvPr/>
        </p:nvSpPr>
        <p:spPr bwMode="auto">
          <a:xfrm>
            <a:off x="7924800" y="4495800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R0</a:t>
            </a:r>
          </a:p>
        </p:txBody>
      </p:sp>
      <p:sp>
        <p:nvSpPr>
          <p:cNvPr id="104" name="Rectangle 103"/>
          <p:cNvSpPr/>
          <p:nvPr/>
        </p:nvSpPr>
        <p:spPr bwMode="auto">
          <a:xfrm>
            <a:off x="6981825" y="4824413"/>
            <a:ext cx="56197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R2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6981825" y="5053013"/>
            <a:ext cx="56197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R3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1371600" y="2028825"/>
            <a:ext cx="561975" cy="209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MP15B</a:t>
            </a:r>
          </a:p>
        </p:txBody>
      </p:sp>
      <p:sp>
        <p:nvSpPr>
          <p:cNvPr id="107" name="Rectangle 106"/>
          <p:cNvSpPr/>
          <p:nvPr/>
        </p:nvSpPr>
        <p:spPr bwMode="auto">
          <a:xfrm>
            <a:off x="1371600" y="3352800"/>
            <a:ext cx="5143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MP3</a:t>
            </a:r>
          </a:p>
        </p:txBody>
      </p:sp>
      <p:sp>
        <p:nvSpPr>
          <p:cNvPr id="108" name="Rectangle 122"/>
          <p:cNvSpPr>
            <a:spLocks noChangeArrowheads="1"/>
          </p:cNvSpPr>
          <p:nvPr/>
        </p:nvSpPr>
        <p:spPr bwMode="auto">
          <a:xfrm>
            <a:off x="4550734" y="838200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N1</a:t>
            </a:r>
          </a:p>
        </p:txBody>
      </p:sp>
      <p:sp>
        <p:nvSpPr>
          <p:cNvPr id="109" name="Rectangle 123"/>
          <p:cNvSpPr>
            <a:spLocks noChangeArrowheads="1"/>
          </p:cNvSpPr>
          <p:nvPr/>
        </p:nvSpPr>
        <p:spPr bwMode="auto">
          <a:xfrm>
            <a:off x="4523096" y="5229225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E3</a:t>
            </a:r>
          </a:p>
        </p:txBody>
      </p:sp>
      <p:sp>
        <p:nvSpPr>
          <p:cNvPr id="110" name="Rectangle 124"/>
          <p:cNvSpPr>
            <a:spLocks noChangeArrowheads="1"/>
          </p:cNvSpPr>
          <p:nvPr/>
        </p:nvSpPr>
        <p:spPr bwMode="auto">
          <a:xfrm>
            <a:off x="4524684" y="5673725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E10</a:t>
            </a:r>
          </a:p>
        </p:txBody>
      </p:sp>
      <p:sp>
        <p:nvSpPr>
          <p:cNvPr id="111" name="Rectangle 125"/>
          <p:cNvSpPr>
            <a:spLocks noChangeArrowheads="1"/>
          </p:cNvSpPr>
          <p:nvPr/>
        </p:nvSpPr>
        <p:spPr bwMode="auto">
          <a:xfrm>
            <a:off x="7924800" y="4721225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/>
              <a:t>R1</a:t>
            </a:r>
          </a:p>
        </p:txBody>
      </p:sp>
      <p:sp>
        <p:nvSpPr>
          <p:cNvPr id="112" name="Rectangle 111"/>
          <p:cNvSpPr/>
          <p:nvPr/>
        </p:nvSpPr>
        <p:spPr bwMode="auto">
          <a:xfrm>
            <a:off x="5783240" y="5943600"/>
            <a:ext cx="533400" cy="209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MP17</a:t>
            </a:r>
          </a:p>
        </p:txBody>
      </p:sp>
      <p:sp>
        <p:nvSpPr>
          <p:cNvPr id="113" name="Rectangle 109"/>
          <p:cNvSpPr>
            <a:spLocks noChangeArrowheads="1"/>
          </p:cNvSpPr>
          <p:nvPr/>
        </p:nvSpPr>
        <p:spPr bwMode="auto">
          <a:xfrm>
            <a:off x="6313967" y="1066800"/>
            <a:ext cx="56197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660" dirty="0" smtClean="0">
                <a:solidFill>
                  <a:schemeClr val="bg1"/>
                </a:solidFill>
              </a:rPr>
              <a:t>EMO9(D)</a:t>
            </a:r>
            <a:endParaRPr lang="en-US" sz="660" dirty="0">
              <a:solidFill>
                <a:schemeClr val="bg1"/>
              </a:solidFill>
            </a:endParaRPr>
          </a:p>
        </p:txBody>
      </p:sp>
      <p:sp>
        <p:nvSpPr>
          <p:cNvPr id="114" name="Rectangle 122"/>
          <p:cNvSpPr>
            <a:spLocks noChangeArrowheads="1"/>
          </p:cNvSpPr>
          <p:nvPr/>
        </p:nvSpPr>
        <p:spPr bwMode="auto">
          <a:xfrm>
            <a:off x="5139068" y="838200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 smtClean="0"/>
              <a:t>EMO1</a:t>
            </a:r>
            <a:endParaRPr lang="en-US" sz="800" dirty="0"/>
          </a:p>
        </p:txBody>
      </p:sp>
      <p:cxnSp>
        <p:nvCxnSpPr>
          <p:cNvPr id="62" name="Straight Connector 61"/>
          <p:cNvCxnSpPr/>
          <p:nvPr/>
        </p:nvCxnSpPr>
        <p:spPr bwMode="auto">
          <a:xfrm rot="5400000">
            <a:off x="1076325" y="3543300"/>
            <a:ext cx="5562600" cy="0"/>
          </a:xfrm>
          <a:prstGeom prst="line">
            <a:avLst/>
          </a:prstGeom>
          <a:solidFill>
            <a:srgbClr val="FFCC99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Rectangle 114"/>
          <p:cNvSpPr/>
          <p:nvPr/>
        </p:nvSpPr>
        <p:spPr bwMode="auto">
          <a:xfrm>
            <a:off x="3896833" y="358140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MO9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3896833" y="3348368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MO8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4509310" y="3346599"/>
            <a:ext cx="542925" cy="1905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 smtClean="0"/>
              <a:t>MO3</a:t>
            </a:r>
            <a:endParaRPr lang="en-US" sz="800" dirty="0"/>
          </a:p>
        </p:txBody>
      </p:sp>
      <p:sp>
        <p:nvSpPr>
          <p:cNvPr id="119" name="Rectangle 118"/>
          <p:cNvSpPr/>
          <p:nvPr/>
        </p:nvSpPr>
        <p:spPr bwMode="auto">
          <a:xfrm>
            <a:off x="4508202" y="3587601"/>
            <a:ext cx="542925" cy="19050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  <a:defRPr/>
            </a:pPr>
            <a:r>
              <a:rPr lang="en-US" sz="800" dirty="0" smtClean="0"/>
              <a:t>MO10</a:t>
            </a:r>
            <a:endParaRPr lang="en-US" sz="800" dirty="0"/>
          </a:p>
        </p:txBody>
      </p:sp>
      <p:sp>
        <p:nvSpPr>
          <p:cNvPr id="121" name="Rectangle 122"/>
          <p:cNvSpPr>
            <a:spLocks noChangeArrowheads="1"/>
          </p:cNvSpPr>
          <p:nvPr/>
        </p:nvSpPr>
        <p:spPr bwMode="auto">
          <a:xfrm>
            <a:off x="4550734" y="1060599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 smtClean="0">
                <a:solidFill>
                  <a:schemeClr val="bg1"/>
                </a:solidFill>
              </a:rPr>
              <a:t>EMO10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22" name="Rectangle 122"/>
          <p:cNvSpPr>
            <a:spLocks noChangeArrowheads="1"/>
          </p:cNvSpPr>
          <p:nvPr/>
        </p:nvSpPr>
        <p:spPr bwMode="auto">
          <a:xfrm>
            <a:off x="5139068" y="1066800"/>
            <a:ext cx="542925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660" dirty="0" smtClean="0">
                <a:solidFill>
                  <a:schemeClr val="bg1"/>
                </a:solidFill>
              </a:rPr>
              <a:t>EMO9(C)</a:t>
            </a:r>
            <a:endParaRPr lang="en-US" sz="660" dirty="0">
              <a:solidFill>
                <a:schemeClr val="bg1"/>
              </a:solidFill>
            </a:endParaRPr>
          </a:p>
        </p:txBody>
      </p:sp>
      <p:sp>
        <p:nvSpPr>
          <p:cNvPr id="124" name="Rectangle 109"/>
          <p:cNvSpPr>
            <a:spLocks noChangeArrowheads="1"/>
          </p:cNvSpPr>
          <p:nvPr/>
        </p:nvSpPr>
        <p:spPr bwMode="auto">
          <a:xfrm>
            <a:off x="5721862" y="1060599"/>
            <a:ext cx="56197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 smtClean="0"/>
              <a:t>EMO7</a:t>
            </a:r>
            <a:endParaRPr lang="en-US" sz="800" dirty="0"/>
          </a:p>
        </p:txBody>
      </p:sp>
      <p:sp>
        <p:nvSpPr>
          <p:cNvPr id="125" name="Rectangle 88"/>
          <p:cNvSpPr>
            <a:spLocks noChangeArrowheads="1"/>
          </p:cNvSpPr>
          <p:nvPr/>
        </p:nvSpPr>
        <p:spPr bwMode="auto">
          <a:xfrm>
            <a:off x="3918099" y="1066800"/>
            <a:ext cx="590550" cy="190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700" dirty="0" smtClean="0">
                <a:solidFill>
                  <a:schemeClr val="bg1"/>
                </a:solidFill>
              </a:rPr>
              <a:t>EMO9(A)</a:t>
            </a: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126" name="Rectangle 122"/>
          <p:cNvSpPr>
            <a:spLocks noChangeArrowheads="1"/>
          </p:cNvSpPr>
          <p:nvPr/>
        </p:nvSpPr>
        <p:spPr bwMode="auto">
          <a:xfrm>
            <a:off x="5149701" y="1415901"/>
            <a:ext cx="542925" cy="190500"/>
          </a:xfrm>
          <a:prstGeom prst="rect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 smtClean="0"/>
              <a:t>EMO8</a:t>
            </a:r>
            <a:endParaRPr lang="en-US" sz="800" dirty="0"/>
          </a:p>
        </p:txBody>
      </p:sp>
      <p:sp>
        <p:nvSpPr>
          <p:cNvPr id="127" name="Rectangle 126"/>
          <p:cNvSpPr/>
          <p:nvPr/>
        </p:nvSpPr>
        <p:spPr bwMode="auto">
          <a:xfrm>
            <a:off x="6934200" y="638175"/>
            <a:ext cx="661989" cy="200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marR="0" indent="-2333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620000" y="609600"/>
            <a:ext cx="914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New Metric</a:t>
            </a:r>
            <a:endParaRPr lang="en-US" sz="800" dirty="0"/>
          </a:p>
        </p:txBody>
      </p:sp>
      <p:sp>
        <p:nvSpPr>
          <p:cNvPr id="130" name="Rectangle 122"/>
          <p:cNvSpPr>
            <a:spLocks noChangeArrowheads="1"/>
          </p:cNvSpPr>
          <p:nvPr/>
        </p:nvSpPr>
        <p:spPr bwMode="auto">
          <a:xfrm>
            <a:off x="5150809" y="1633868"/>
            <a:ext cx="542925" cy="190500"/>
          </a:xfrm>
          <a:prstGeom prst="rect">
            <a:avLst/>
          </a:prstGeom>
          <a:solidFill>
            <a:srgbClr val="FFC000"/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233363" indent="-233363" algn="ctr" eaLnBrk="0" hangingPunct="0">
              <a:buFont typeface="Wingdings" pitchFamily="2" charset="2"/>
              <a:buNone/>
            </a:pPr>
            <a:r>
              <a:rPr lang="en-US" sz="800" dirty="0" smtClean="0"/>
              <a:t>MP23</a:t>
            </a:r>
            <a:endParaRPr lang="en-US" sz="800" dirty="0"/>
          </a:p>
        </p:txBody>
      </p:sp>
      <p:sp>
        <p:nvSpPr>
          <p:cNvPr id="95" name="Date Placeholder 9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sp>
        <p:nvSpPr>
          <p:cNvPr id="120" name="Rectangle 119"/>
          <p:cNvSpPr/>
          <p:nvPr/>
        </p:nvSpPr>
        <p:spPr>
          <a:xfrm>
            <a:off x="6781800" y="76200"/>
            <a:ext cx="2362200" cy="838200"/>
          </a:xfrm>
          <a:prstGeom prst="rect">
            <a:avLst/>
          </a:prstGeom>
          <a:solidFill>
            <a:srgbClr val="F2F2F2">
              <a:alpha val="27059"/>
            </a:srgb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CRR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248400" y="6457950"/>
            <a:ext cx="25146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762000"/>
          <a:ext cx="8686800" cy="4933580"/>
        </p:xfrm>
        <a:graphic>
          <a:graphicData uri="http://schemas.openxmlformats.org/drawingml/2006/table">
            <a:tbl>
              <a:tblPr/>
              <a:tblGrid>
                <a:gridCol w="1342506"/>
                <a:gridCol w="789709"/>
                <a:gridCol w="552797"/>
                <a:gridCol w="789709"/>
                <a:gridCol w="673030"/>
                <a:gridCol w="590505"/>
                <a:gridCol w="552797"/>
                <a:gridCol w="652547"/>
                <a:gridCol w="1338760"/>
                <a:gridCol w="1404440"/>
              </a:tblGrid>
              <a:tr h="2247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1538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MP15(B)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 Connectivity Qualification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CRRAHs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Even weighting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91.4%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4.3%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4.3%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Successful submission CRR transactions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64/70 CRRAHs qualified.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2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CRR3 Operation of CRR Auctions and Allocations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CRRAHs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Even weighting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93.8%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6.2%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Participation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in at least one of the last two auctions or allocations.  AMBER/RED scores light up 5/5/2010.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60/64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CRRAHs with adequate participation in May or Balance of Year auction or allocation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66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ERCOT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2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CRR3 Operation of CRR Auctions and Allocations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Amber</a:t>
                      </a:r>
                      <a:endParaRPr lang="en-US" sz="1000" b="0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Auction results distributed to participants per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schedule in CRR Handbook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5/2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“2010 Balance of year auction results” moved to 5/5 due to </a:t>
                      </a:r>
                      <a:r>
                        <a:rPr lang="en-US" sz="1000" b="0" i="0" u="none" strike="noStrike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Nexant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resources onsite.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87">
                <a:tc vMerge="1"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5/6/2010</a:t>
                      </a:r>
                      <a:endParaRPr lang="en-US" sz="1000" b="0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Allocated Revenue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Rights in statistical sample = 100% accurate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Results of Source/Sink prices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/ CRR Clearing prices report (avail 5/6)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3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CO8 Verify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CRR Auction Invoices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CRR Auction Result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for MP(n) – CRR Auction Invoices for MP(n) = 0$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S&amp;B validated that auction invoices reflected awards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per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CRRAH for March, April, and May auctions, 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801">
                <a:tc vMerge="1"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System Generated CRR Auction Invoices not posted = 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March 2010 Monthly = 40 of 40</a:t>
                      </a:r>
                    </a:p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April 2010 Monthly = 38 of 38</a:t>
                      </a:r>
                    </a:p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May 2010 Monthly = 48 of 48</a:t>
                      </a:r>
                      <a:endParaRPr lang="en-US" sz="1000" b="0" i="0" u="none" strike="noStrike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76200" y="1201389"/>
            <a:ext cx="8839200" cy="551211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marR="0" indent="-2333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Active Phase 3 Metric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" y="5695890"/>
            <a:ext cx="7851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Notes:</a:t>
            </a:r>
          </a:p>
          <a:p>
            <a:r>
              <a:rPr lang="en-US" sz="1000" dirty="0" smtClean="0"/>
              <a:t>1.  Added CRR3 participation threshold (market segment) - &gt;= 80% participation (GREEN), &gt;= 50% and &lt; 80% (AMBER), &lt; 50% (RED)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Real-Time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248400" y="6457950"/>
            <a:ext cx="25146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856011"/>
          <a:ext cx="8686800" cy="4277603"/>
        </p:xfrm>
        <a:graphic>
          <a:graphicData uri="http://schemas.openxmlformats.org/drawingml/2006/table">
            <a:tbl>
              <a:tblPr/>
              <a:tblGrid>
                <a:gridCol w="1342506"/>
                <a:gridCol w="789709"/>
                <a:gridCol w="552797"/>
                <a:gridCol w="789709"/>
                <a:gridCol w="673030"/>
                <a:gridCol w="590505"/>
                <a:gridCol w="552797"/>
                <a:gridCol w="652547"/>
                <a:gridCol w="1338760"/>
                <a:gridCol w="1404440"/>
              </a:tblGrid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35273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MP3 Market Submissions Connectivity Qualification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QSERs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99.0%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Successful submission of RT and DAM transactions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81/84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QSERS  Qualified (includes QSEs with Load Resources).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QSEs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Even weighting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96.7%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.06%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.05%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2.2%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176/182 QSEs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qualified. 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Below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95% threshold for overall GREEN.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81"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MP15-A Real-time Market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Participation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Weekly average of daily SCED submissions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77/79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 above 95% weekly average for SCED submissions.  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81"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EMO6 Individual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LFC Testing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Generation Ratio Share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 of system-wide generation has completed individual QSE tests for LFC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56/76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QSERs completed their individual LFC test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7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ERCOT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1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MO4 Verify SCED Execution Quality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Green</a:t>
                      </a:r>
                      <a:endParaRPr lang="en-US" sz="1000" b="0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0%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0%</a:t>
                      </a:r>
                      <a:endParaRPr lang="en-US" sz="1000" b="0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All successful SCED executions passed the post-execution price validations.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4/6-4/19 period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-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4,030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Price Validation runs with no rule violations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412">
                <a:tc>
                  <a:txBody>
                    <a:bodyPr/>
                    <a:lstStyle/>
                    <a:p>
                      <a:pPr lvl="0"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MO5 Generate 6 Months of LMPs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98.1%.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1.9%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95% of SCED executions completed with LMPs posted on MIS.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4/6-4/19 period,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3,985 out of 4,063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SCED runs with LMPs posted.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</a:p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152400" y="1371600"/>
            <a:ext cx="8839200" cy="1600200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marR="0" indent="-2333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Active Phase 3 and 4 Metrics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5162490"/>
            <a:ext cx="6272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Notes:</a:t>
            </a:r>
          </a:p>
          <a:p>
            <a:r>
              <a:rPr lang="en-US" sz="1000" dirty="0" smtClean="0"/>
              <a:t>1.  ERCOT Criteria added to MP3 and MP15(B) – “ERCOT scores in connectivity will mirror the MP scores.”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Technical Advisory Committee</a:t>
            </a:r>
          </a:p>
        </p:txBody>
      </p:sp>
      <p:sp>
        <p:nvSpPr>
          <p:cNvPr id="8195" name="Date Placeholder 3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Agenda</a:t>
            </a: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479425" y="1095375"/>
            <a:ext cx="82296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</a:pPr>
            <a:r>
              <a:rPr lang="en-US" sz="2000" b="1" dirty="0"/>
              <a:t>Program Status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</a:pPr>
            <a:endParaRPr lang="en-US" sz="2000" b="1" dirty="0"/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</a:pPr>
            <a:r>
              <a:rPr lang="en-US" sz="2000" b="1" dirty="0" smtClean="0"/>
              <a:t>DAM results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</a:pPr>
            <a:endParaRPr lang="en-US" sz="2000" b="1" dirty="0" smtClean="0"/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</a:pPr>
            <a:r>
              <a:rPr lang="en-US" sz="2000" b="1" dirty="0" smtClean="0"/>
              <a:t>Market Readiness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</a:pPr>
            <a:endParaRPr lang="en-US" sz="2000" b="1" dirty="0"/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</a:pPr>
            <a:r>
              <a:rPr lang="en-US" sz="2000" b="1" dirty="0"/>
              <a:t>Follow-Up </a:t>
            </a:r>
            <a:r>
              <a:rPr lang="en-US" sz="2000" b="1" dirty="0" smtClean="0"/>
              <a:t>Discussion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</a:pPr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Day-Ahead Market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0" y="6457950"/>
            <a:ext cx="26670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856011"/>
          <a:ext cx="8686800" cy="3950477"/>
        </p:xfrm>
        <a:graphic>
          <a:graphicData uri="http://schemas.openxmlformats.org/drawingml/2006/table">
            <a:tbl>
              <a:tblPr/>
              <a:tblGrid>
                <a:gridCol w="1342506"/>
                <a:gridCol w="789709"/>
                <a:gridCol w="552797"/>
                <a:gridCol w="789709"/>
                <a:gridCol w="673030"/>
                <a:gridCol w="590505"/>
                <a:gridCol w="552797"/>
                <a:gridCol w="652547"/>
                <a:gridCol w="1338760"/>
                <a:gridCol w="1404440"/>
              </a:tblGrid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35273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MP16 DAM Participation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Generation Ratio Share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98.9%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Participation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in 50% of the Day-Ahead Market runs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76/79 Rolling Average QSEs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with Resources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</a:p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70/79 Regular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008">
                <a:tc vMerge="1"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Amber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Even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Weighting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79.1%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6.0%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12.1%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2.8%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144/182 Rolling Average QSEs w/o Resources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7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ERCOT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186">
                <a:tc>
                  <a:txBody>
                    <a:bodyPr/>
                    <a:lstStyle/>
                    <a:p>
                      <a:pPr lvl="0" algn="ctr" fontAlgn="b"/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MO8 Verify DAM Execution Quality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5/19/2010</a:t>
                      </a:r>
                      <a:endParaRPr lang="en-US" sz="1000" b="0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Red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DAM executions pass the post-execution price validations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Report in progress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412">
                <a:tc>
                  <a:txBody>
                    <a:bodyPr/>
                    <a:lstStyle/>
                    <a:p>
                      <a:pPr lvl="0" algn="ctr" fontAlgn="b"/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MO9 Generate DAM LMPs</a:t>
                      </a:r>
                      <a:endParaRPr lang="en-US" sz="10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5/19/2010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 percent Day-Ahead Market execution as evidenced by Day-Ahead LMP postings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Report in progress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412">
                <a:tc>
                  <a:txBody>
                    <a:bodyPr/>
                    <a:lstStyle/>
                    <a:p>
                      <a:pPr lvl="0" algn="ctr" fontAlgn="b"/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MO10 DRUC Execution</a:t>
                      </a:r>
                      <a:endParaRPr lang="en-US" sz="10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6/2/2010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 percent DRUC execution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Report in progress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480060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US" sz="1000" dirty="0" smtClean="0"/>
              <a:t>MP16 – 10 DAM runs (as of the 5/4/2010 run)</a:t>
            </a:r>
          </a:p>
          <a:p>
            <a:pPr marL="228600" indent="-228600">
              <a:buAutoNum type="arabicPeriod"/>
            </a:pPr>
            <a:r>
              <a:rPr lang="en-US" sz="1000" dirty="0" smtClean="0"/>
              <a:t>MP16 – Metric is based on a 2 week rolling average. </a:t>
            </a:r>
          </a:p>
          <a:p>
            <a:pPr marL="228600" indent="-228600">
              <a:buAutoNum type="arabicPeriod"/>
            </a:pPr>
            <a:r>
              <a:rPr lang="en-US" sz="1000" dirty="0" smtClean="0"/>
              <a:t>MP16 – 96.5% Load participating.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Outage Scheduler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0" y="6457950"/>
            <a:ext cx="26670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066800"/>
          <a:ext cx="8381997" cy="2990606"/>
        </p:xfrm>
        <a:graphic>
          <a:graphicData uri="http://schemas.openxmlformats.org/drawingml/2006/table">
            <a:tbl>
              <a:tblPr/>
              <a:tblGrid>
                <a:gridCol w="1295400"/>
                <a:gridCol w="762000"/>
                <a:gridCol w="533400"/>
                <a:gridCol w="762000"/>
                <a:gridCol w="649415"/>
                <a:gridCol w="569785"/>
                <a:gridCol w="533400"/>
                <a:gridCol w="838200"/>
                <a:gridCol w="1083236"/>
                <a:gridCol w="1355161"/>
              </a:tblGrid>
              <a:tr h="403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06177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8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MP20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Outage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Scheduler Connectivity Qualification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98.1%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Successful submission of OS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transactions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74/78 QSERS qualified.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2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TSPs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Ownership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99.8%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.02%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23/25 TSPs qualified.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707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ERCOT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2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EMO3 Verify Outage Evaluation System Functionality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6/2/2010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test of the Outage Management Process is completed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Will be reviewed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at 6/1 NATF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228600" y="1458432"/>
            <a:ext cx="8534400" cy="1589567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indent="-233363" algn="r"/>
            <a:r>
              <a:rPr lang="en-US" sz="1200" dirty="0" smtClean="0"/>
              <a:t>Active Phase 3 Metric</a:t>
            </a:r>
          </a:p>
          <a:p>
            <a:pPr marL="233363" marR="0" indent="-233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0962"/>
            <a:ext cx="8991600" cy="528638"/>
          </a:xfrm>
        </p:spPr>
        <p:txBody>
          <a:bodyPr/>
          <a:lstStyle/>
          <a:p>
            <a:r>
              <a:rPr lang="en-US" dirty="0" smtClean="0"/>
              <a:t>Network Modeling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0" y="6457950"/>
            <a:ext cx="26670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838200"/>
          <a:ext cx="8686800" cy="5092320"/>
        </p:xfrm>
        <a:graphic>
          <a:graphicData uri="http://schemas.openxmlformats.org/drawingml/2006/table">
            <a:tbl>
              <a:tblPr/>
              <a:tblGrid>
                <a:gridCol w="1342506"/>
                <a:gridCol w="789709"/>
                <a:gridCol w="552797"/>
                <a:gridCol w="789709"/>
                <a:gridCol w="673030"/>
                <a:gridCol w="590505"/>
                <a:gridCol w="552797"/>
                <a:gridCol w="652547"/>
                <a:gridCol w="1338760"/>
                <a:gridCol w="1404440"/>
              </a:tblGrid>
              <a:tr h="2744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3949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MP14-C TSP Model Validation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TSPs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Ownership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99.9%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Network Model data validated by TSP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24/28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TSPs have submitted model validation e-mail to ERCOT.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315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MP6 Telemetry Compliance with Nodal Protocols 3.10.7.5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QSERs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Expected State Estimator telemetry submitted.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78/78 complete.  3502 total SE points provided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315"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QSERs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Expected SCED telemetry submitted.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78/78 complete.  7629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SCED points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provided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133"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TSPs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Ownership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99.3%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.7%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Expected TSP telemetry per ICCP Handbook submitted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16/17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TSPs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above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95% threshold for GREEN. 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357 points outstanding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24"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N2 Telemetry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ICCP System Failover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Green/White only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QSERs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Generation Ratio Share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11.8%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88.2%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ICCP Failover test completed successfully prior to the 8-hour LFC  test.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18/78 QSERs completed ICCP telemetry failover test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MP18 Mapping of Resources and Loads in Private Use Networks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6/2/2010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QSERs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# of QSE(n) PUN Points Provided / # of QSE(n) PUN Points Expected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306 points across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7 QSEs with Resources.  15 points still assigned to TDSP.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MP23 Telemetry Quality (MP to ICCP server)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7/14/2010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TSPs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Ownership Ratio Share</a:t>
                      </a:r>
                    </a:p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# of TSP(n)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Suspect/Bad points provided / # of TSP(n) points 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1356 Suspect/Bad points (97.9%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good quality).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24">
                <a:tc vMerge="1"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7/14/2010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QSERs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Generation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# of QSER(n) Suspect/Bad points provides / # of QSER(n) points 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871 Suspect/Bad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points (94.9% good quality)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76200" y="1295400"/>
            <a:ext cx="8839200" cy="609600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33363" indent="-233363" algn="r"/>
            <a:r>
              <a:rPr lang="en-US" sz="1200" dirty="0" smtClean="0"/>
              <a:t>Active 4 Metric</a:t>
            </a:r>
          </a:p>
          <a:p>
            <a:pPr marL="233363" marR="0" indent="-233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616714"/>
            <a:ext cx="8686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US" sz="1000" dirty="0" smtClean="0"/>
              <a:t>MP6 does </a:t>
            </a:r>
            <a:r>
              <a:rPr lang="en-US" sz="1000" dirty="0" smtClean="0">
                <a:solidFill>
                  <a:srgbClr val="000000"/>
                </a:solidFill>
              </a:rPr>
              <a:t>not include 405 QSE CB and DSC points from TSP outreach.   ERCOT is determining whether these rollback into the QSER MP6 measurement</a:t>
            </a:r>
            <a:endParaRPr lang="en-US" sz="1000" dirty="0" smtClean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Network Model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172200" y="6457950"/>
            <a:ext cx="25908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8600" y="1200090"/>
            <a:ext cx="8991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Network Modeling Metrics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859002"/>
          <a:ext cx="8686800" cy="4913088"/>
        </p:xfrm>
        <a:graphic>
          <a:graphicData uri="http://schemas.openxmlformats.org/drawingml/2006/table">
            <a:tbl>
              <a:tblPr/>
              <a:tblGrid>
                <a:gridCol w="1342506"/>
                <a:gridCol w="789709"/>
                <a:gridCol w="552797"/>
                <a:gridCol w="789709"/>
                <a:gridCol w="673030"/>
                <a:gridCol w="590505"/>
                <a:gridCol w="552797"/>
                <a:gridCol w="652547"/>
                <a:gridCol w="1338760"/>
                <a:gridCol w="1404440"/>
              </a:tblGrid>
              <a:tr h="2078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Metric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05639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ERCOT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9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EMO9(A)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State Estimator Standards Performance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5/19/2010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State Estimator converges 97% during monthly test period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March 91.4% convergence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7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EMO9(B) RTCA 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Modeling Differences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5/19/2010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95% of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values matched between Zonal and Nodal Network Models</a:t>
                      </a:r>
                    </a:p>
                    <a:p>
                      <a:pPr algn="ctr" fontAlgn="ctr">
                        <a:buFontTx/>
                        <a:buChar char="-"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Impedances</a:t>
                      </a:r>
                    </a:p>
                    <a:p>
                      <a:pPr algn="ctr" fontAlgn="ctr">
                        <a:buFontTx/>
                        <a:buChar char="-"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Dynamically and Non-dynamically  Rated Lines</a:t>
                      </a:r>
                    </a:p>
                    <a:p>
                      <a:pPr algn="ctr" fontAlgn="ctr">
                        <a:buFontTx/>
                        <a:buChar char="-"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Load Tap Settings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Measurement excludes pseudo switches and multi-section lines</a:t>
                      </a:r>
                    </a:p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78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EMO9(C)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RTCA CSC Comparison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7/14/2010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CSC Pre-contingency SE Flows within 5% (Hourly snapshot)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 establishes baseline flows on Commercial lines to indicate the significance of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Psuedo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modeling and multi-section lines on the SE flows.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EMO9(D)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Validate Zonal and Nodal Security Analysis Results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9/8/2010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FontTx/>
                        <a:buNone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90% of active constraints in Zonal RTCA are also detected in Nodal RTCA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 be determined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EMO10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Anomalous / Auto-Disabled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Telemetered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Points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6/2/2010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ERCOT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% of Anomalous and Auto-Disabled Measurements is less than 2% of Total Measurements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April Nodal 2.58%</a:t>
                      </a:r>
                    </a:p>
                    <a:p>
                      <a:pPr algn="ctr" fontAlgn="ctr"/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March Nodal 3.17%</a:t>
                      </a:r>
                    </a:p>
                    <a:p>
                      <a:pPr algn="ctr" fontAlgn="ctr"/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Zonal hovers ~ 1.7%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5772090"/>
            <a:ext cx="3794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Notes:</a:t>
            </a:r>
          </a:p>
          <a:p>
            <a:r>
              <a:rPr lang="en-US" sz="1000" dirty="0" smtClean="0"/>
              <a:t>1.  SE performance requirements in EMO12 moved to EMO9(A)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Resource Entity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172200" y="6457950"/>
            <a:ext cx="25908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914398"/>
          <a:ext cx="8763001" cy="1634663"/>
        </p:xfrm>
        <a:graphic>
          <a:graphicData uri="http://schemas.openxmlformats.org/drawingml/2006/table">
            <a:tbl>
              <a:tblPr/>
              <a:tblGrid>
                <a:gridCol w="1143000"/>
                <a:gridCol w="1067487"/>
                <a:gridCol w="631568"/>
                <a:gridCol w="687431"/>
                <a:gridCol w="575705"/>
                <a:gridCol w="631568"/>
                <a:gridCol w="631568"/>
                <a:gridCol w="947351"/>
                <a:gridCol w="1125507"/>
                <a:gridCol w="1321816"/>
              </a:tblGrid>
              <a:tr h="3455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Metric Name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Current Score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Applies to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Weight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Green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Yellow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Not Scored 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Primary Criteria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Notes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64063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Market Participant Metrics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MP11 Resource Registration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Registered MW Capacity Ratio Share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97.7%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1.82%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Decision Making Authority form submitted, and GENMAP validated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151/157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Resources completed.</a:t>
                      </a:r>
                    </a:p>
                  </a:txBody>
                  <a:tcPr marL="5184" marR="5184" marT="51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Readiness Metrics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172200" y="6457950"/>
            <a:ext cx="2590800" cy="476250"/>
          </a:xfrm>
        </p:spPr>
        <p:txBody>
          <a:bodyPr/>
          <a:lstStyle/>
          <a:p>
            <a:pPr>
              <a:defRPr/>
            </a:pPr>
            <a:r>
              <a:rPr lang="en-US" sz="1200" dirty="0" smtClean="0"/>
              <a:t>Technical Advisory Committee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066800"/>
          <a:ext cx="8534400" cy="2836050"/>
        </p:xfrm>
        <a:graphic>
          <a:graphicData uri="http://schemas.openxmlformats.org/drawingml/2006/table">
            <a:tbl>
              <a:tblPr/>
              <a:tblGrid>
                <a:gridCol w="1187288"/>
                <a:gridCol w="991447"/>
                <a:gridCol w="587523"/>
                <a:gridCol w="1043742"/>
                <a:gridCol w="2286000"/>
                <a:gridCol w="24384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Metric Name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Current Score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Applies to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Percentage (if applicable)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Primary Criteria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Notes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ERCOT Metrics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560" marR="6560" marT="6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745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E1 ERCOT Staff Completes Training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Training plans must be adhered to for highly impacted departments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 out of 15 highly impacted departments are up to date with their training plans.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110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E9 Develop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Nodal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Procedures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Green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ERCOT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Procedures developed 1 month prior an exercised in the appropriate Market Trials Phase</a:t>
                      </a: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MT4 and MT5 are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now developed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the MT3 procedures were exercised during MT3 as scheduled.  MT4 procedures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target to be exercised by the end of MT4. 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60" marR="6560" marT="656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3133725" y="25146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Arial Black" pitchFamily="34" charset="0"/>
              </a:rPr>
              <a:t>Questions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3133725" y="25146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latin typeface="Arial Black" pitchFamily="34" charset="0"/>
              </a:rPr>
              <a:t>Appendix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Nodal Program Risks &amp; Issues: Definitions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Technical Advisory Committee</a:t>
            </a:r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458200" cy="5562600"/>
          </a:xfrm>
        </p:spPr>
        <p:txBody>
          <a:bodyPr/>
          <a:lstStyle/>
          <a:p>
            <a:pPr marL="457200" indent="-457200">
              <a:buNone/>
            </a:pPr>
            <a:r>
              <a:rPr lang="en-US" sz="1800" dirty="0" smtClean="0"/>
              <a:t>Definitions for Category, Probability and Severity of Risks &amp; Issues: </a:t>
            </a:r>
          </a:p>
          <a:p>
            <a:pPr marL="457200" indent="-457200">
              <a:buNone/>
            </a:pPr>
            <a:endParaRPr lang="en-US" sz="1050" dirty="0" smtClean="0"/>
          </a:p>
          <a:p>
            <a:pPr marL="457200" indent="-457200"/>
            <a:r>
              <a:rPr lang="en-US" sz="1600" dirty="0" smtClean="0">
                <a:latin typeface="Arial" pitchFamily="34" charset="0"/>
              </a:rPr>
              <a:t>Category</a:t>
            </a:r>
          </a:p>
          <a:p>
            <a:pPr marL="857250" lvl="1" indent="-457200"/>
            <a:r>
              <a:rPr lang="en-US" sz="1600" u="sng" dirty="0" smtClean="0"/>
              <a:t>Scope </a:t>
            </a:r>
            <a:r>
              <a:rPr lang="en-US" sz="1600" dirty="0" smtClean="0"/>
              <a:t>: Will require a scope change</a:t>
            </a:r>
            <a:endParaRPr lang="en-US" sz="1600" dirty="0" smtClean="0">
              <a:cs typeface="Times New Roman" pitchFamily="18" charset="0"/>
            </a:endParaRPr>
          </a:p>
          <a:p>
            <a:pPr marL="857250" lvl="1" indent="-457200"/>
            <a:r>
              <a:rPr lang="en-US" sz="1600" u="sng" dirty="0" smtClean="0"/>
              <a:t>Schedule</a:t>
            </a:r>
            <a:r>
              <a:rPr lang="en-US" sz="1600" dirty="0" smtClean="0"/>
              <a:t>: </a:t>
            </a:r>
            <a:r>
              <a:rPr lang="en-US" sz="1600" dirty="0" smtClean="0">
                <a:cs typeface="Times New Roman" pitchFamily="18" charset="0"/>
              </a:rPr>
              <a:t>Will require a schedule change</a:t>
            </a:r>
          </a:p>
          <a:p>
            <a:pPr marL="857250" lvl="1" indent="-457200"/>
            <a:r>
              <a:rPr lang="en-US" sz="1600" u="sng" dirty="0" smtClean="0"/>
              <a:t>Budget</a:t>
            </a:r>
            <a:r>
              <a:rPr lang="en-US" sz="1600" dirty="0" smtClean="0"/>
              <a:t>: </a:t>
            </a:r>
            <a:r>
              <a:rPr lang="en-US" sz="1600" dirty="0" smtClean="0">
                <a:cs typeface="Times New Roman" pitchFamily="18" charset="0"/>
              </a:rPr>
              <a:t>Will require a budget change</a:t>
            </a:r>
            <a:endParaRPr lang="en-US" sz="1600" dirty="0" smtClean="0">
              <a:latin typeface="Arial" pitchFamily="34" charset="0"/>
            </a:endParaRPr>
          </a:p>
          <a:p>
            <a:pPr marL="457200" indent="-457200"/>
            <a:endParaRPr lang="en-US" sz="1600" dirty="0" smtClean="0">
              <a:latin typeface="Arial" pitchFamily="34" charset="0"/>
            </a:endParaRPr>
          </a:p>
          <a:p>
            <a:pPr marL="457200" indent="-457200"/>
            <a:r>
              <a:rPr lang="en-US" sz="1600" dirty="0" smtClean="0">
                <a:latin typeface="Arial" pitchFamily="34" charset="0"/>
              </a:rPr>
              <a:t>Probability</a:t>
            </a:r>
          </a:p>
          <a:p>
            <a:pPr marL="857250" lvl="1" indent="-457200"/>
            <a:r>
              <a:rPr lang="en-US" sz="1600" u="sng" dirty="0" smtClean="0"/>
              <a:t>High</a:t>
            </a:r>
            <a:r>
              <a:rPr lang="en-US" sz="1600" dirty="0" smtClean="0"/>
              <a:t> : Probability to occur is ≥ 90%; perceived impact would require a C</a:t>
            </a:r>
            <a:r>
              <a:rPr lang="en-US" sz="1600" dirty="0" smtClean="0">
                <a:cs typeface="Times New Roman" pitchFamily="18" charset="0"/>
              </a:rPr>
              <a:t>hange Request over the next 1-3 months</a:t>
            </a:r>
          </a:p>
          <a:p>
            <a:pPr marL="857250" lvl="1" indent="-457200"/>
            <a:r>
              <a:rPr lang="en-US" sz="1600" u="sng" dirty="0" smtClean="0"/>
              <a:t>Medium</a:t>
            </a:r>
            <a:r>
              <a:rPr lang="en-US" sz="1600" dirty="0" smtClean="0"/>
              <a:t>: </a:t>
            </a:r>
            <a:r>
              <a:rPr lang="en-US" sz="1600" dirty="0" smtClean="0">
                <a:cs typeface="Times New Roman" pitchFamily="18" charset="0"/>
              </a:rPr>
              <a:t>Probability to occur is between 31 – 89%; perceived impact would require a Change Request over the next 4 -10 months</a:t>
            </a:r>
          </a:p>
          <a:p>
            <a:pPr marL="857250" lvl="1" indent="-457200"/>
            <a:r>
              <a:rPr lang="en-US" sz="1600" u="sng" dirty="0" smtClean="0"/>
              <a:t>Low</a:t>
            </a:r>
            <a:r>
              <a:rPr lang="en-US" sz="1600" dirty="0" smtClean="0"/>
              <a:t>: Probability to occur is ≤ 30 %; n</a:t>
            </a:r>
            <a:r>
              <a:rPr lang="en-US" sz="1600" dirty="0" smtClean="0">
                <a:cs typeface="Times New Roman" pitchFamily="18" charset="0"/>
              </a:rPr>
              <a:t>ot expected to require a Change Request</a:t>
            </a:r>
            <a:endParaRPr lang="en-US" sz="1600" dirty="0" smtClean="0"/>
          </a:p>
          <a:p>
            <a:pPr marL="457200" indent="-457200"/>
            <a:endParaRPr lang="en-US" sz="1600" dirty="0" smtClean="0">
              <a:cs typeface="Times New Roman" pitchFamily="18" charset="0"/>
            </a:endParaRPr>
          </a:p>
          <a:p>
            <a:pPr marL="457200" indent="-457200"/>
            <a:r>
              <a:rPr lang="en-US" sz="1600" dirty="0" smtClean="0">
                <a:cs typeface="Times New Roman" pitchFamily="18" charset="0"/>
              </a:rPr>
              <a:t>Severity </a:t>
            </a:r>
          </a:p>
          <a:p>
            <a:pPr marL="857250" lvl="1" indent="-457200"/>
            <a:r>
              <a:rPr lang="en-US" sz="1600" u="sng" dirty="0" smtClean="0">
                <a:cs typeface="Times New Roman" pitchFamily="18" charset="0"/>
              </a:rPr>
              <a:t>High</a:t>
            </a:r>
            <a:r>
              <a:rPr lang="en-US" sz="1600" dirty="0" smtClean="0">
                <a:cs typeface="Times New Roman" pitchFamily="18" charset="0"/>
              </a:rPr>
              <a:t>: Milestone impact, or budget impact  &gt;$</a:t>
            </a:r>
            <a:r>
              <a:rPr lang="en-US" sz="1600" dirty="0" smtClean="0"/>
              <a:t>250,000 </a:t>
            </a:r>
          </a:p>
          <a:p>
            <a:pPr marL="857250" lvl="1" indent="-457200"/>
            <a:r>
              <a:rPr lang="en-US" sz="1600" u="sng" dirty="0" smtClean="0">
                <a:cs typeface="Times New Roman" pitchFamily="18" charset="0"/>
              </a:rPr>
              <a:t>Medium</a:t>
            </a:r>
            <a:r>
              <a:rPr lang="en-US" sz="1600" dirty="0" smtClean="0">
                <a:cs typeface="Times New Roman" pitchFamily="18" charset="0"/>
              </a:rPr>
              <a:t>: Milestone impact - but expected to be mitigated, or budget impact between $0 - $</a:t>
            </a:r>
            <a:r>
              <a:rPr lang="en-US" sz="1600" dirty="0" smtClean="0"/>
              <a:t>250,000 </a:t>
            </a:r>
          </a:p>
          <a:p>
            <a:pPr marL="857250" lvl="1" indent="-457200"/>
            <a:r>
              <a:rPr lang="en-US" sz="1600" u="sng" dirty="0" smtClean="0">
                <a:cs typeface="Times New Roman" pitchFamily="18" charset="0"/>
              </a:rPr>
              <a:t>Low</a:t>
            </a:r>
            <a:r>
              <a:rPr lang="en-US" sz="1600" dirty="0" smtClean="0">
                <a:cs typeface="Times New Roman" pitchFamily="18" charset="0"/>
              </a:rPr>
              <a:t>:</a:t>
            </a:r>
            <a:r>
              <a:rPr lang="en-US" sz="1600" dirty="0" smtClean="0"/>
              <a:t> No milestone impact, or no budget impact</a:t>
            </a:r>
          </a:p>
          <a:p>
            <a:pPr marL="457200" indent="-457200">
              <a:buNone/>
            </a:pP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0000"/>
                </a:solidFill>
              </a:rPr>
              <a:t>208</a:t>
            </a:r>
            <a:r>
              <a:rPr lang="en-US" sz="3600" dirty="0" smtClean="0"/>
              <a:t> Days to Go-Live</a:t>
            </a:r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Phase 5: Full Functionality</a:t>
            </a:r>
          </a:p>
          <a:p>
            <a:pPr algn="ctr"/>
            <a:r>
              <a:rPr lang="en-US" b="1" dirty="0" smtClean="0"/>
              <a:t>0 Items Impacting Go-Live Date</a:t>
            </a:r>
            <a:endParaRPr lang="en-US" b="1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8600" y="1353564"/>
          <a:ext cx="8610600" cy="4742436"/>
        </p:xfrm>
        <a:graphic>
          <a:graphicData uri="http://schemas.openxmlformats.org/presentationml/2006/ole">
            <p:oleObj spid="_x0000_s1026" name="Visio" r:id="rId4" imgW="7403973" imgH="414032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0000"/>
                </a:solidFill>
              </a:rPr>
              <a:t>208</a:t>
            </a:r>
            <a:r>
              <a:rPr lang="en-US" sz="3600" dirty="0" smtClean="0"/>
              <a:t> Days to Go-Live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4648200" cy="5105400"/>
          </a:xfrm>
        </p:spPr>
        <p:txBody>
          <a:bodyPr/>
          <a:lstStyle/>
          <a:p>
            <a:pPr eaLnBrk="1" hangingPunct="1"/>
            <a:endParaRPr lang="en-US" sz="500" dirty="0" smtClean="0"/>
          </a:p>
          <a:p>
            <a:pPr>
              <a:lnSpc>
                <a:spcPct val="90000"/>
              </a:lnSpc>
              <a:buNone/>
            </a:pPr>
            <a:endParaRPr lang="en-US" sz="14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1600" u="sng" dirty="0" smtClean="0"/>
              <a:t>Achievements within Market Trials: </a:t>
            </a:r>
            <a:endParaRPr lang="en-US" sz="1600" b="0" dirty="0" smtClean="0"/>
          </a:p>
          <a:p>
            <a:pPr>
              <a:lnSpc>
                <a:spcPct val="90000"/>
              </a:lnSpc>
            </a:pPr>
            <a:r>
              <a:rPr lang="en-US" sz="1400" b="0" dirty="0" smtClean="0"/>
              <a:t>Market Trials has been running for </a:t>
            </a:r>
            <a:r>
              <a:rPr lang="en-US" sz="1400" b="0" dirty="0" smtClean="0"/>
              <a:t>13 </a:t>
            </a:r>
            <a:r>
              <a:rPr lang="en-US" sz="1400" b="0" dirty="0" smtClean="0"/>
              <a:t>weeks</a:t>
            </a:r>
          </a:p>
          <a:p>
            <a:pPr marL="342900" lvl="1" indent="-342900">
              <a:lnSpc>
                <a:spcPct val="90000"/>
              </a:lnSpc>
              <a:buFontTx/>
              <a:buChar char="•"/>
            </a:pPr>
            <a:r>
              <a:rPr lang="en-US" sz="1400" dirty="0" smtClean="0"/>
              <a:t>Phase </a:t>
            </a:r>
            <a:r>
              <a:rPr lang="en-US" sz="1400" dirty="0" smtClean="0"/>
              <a:t>2.1: Market Connectivity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Real Time / Day Ahead</a:t>
            </a:r>
          </a:p>
          <a:p>
            <a:pPr marL="342900" lvl="1" indent="-342900">
              <a:lnSpc>
                <a:spcPct val="90000"/>
              </a:lnSpc>
              <a:buFontTx/>
              <a:buChar char="•"/>
            </a:pPr>
            <a:r>
              <a:rPr lang="en-US" sz="1400" dirty="0" smtClean="0"/>
              <a:t>Qualifications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95% of the QSEs have qualified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99% of network model has been validated</a:t>
            </a:r>
          </a:p>
          <a:p>
            <a:pPr marL="342900" lvl="1" indent="-342900">
              <a:lnSpc>
                <a:spcPct val="90000"/>
              </a:lnSpc>
              <a:buFontTx/>
              <a:buChar char="•"/>
            </a:pPr>
            <a:r>
              <a:rPr lang="en-US" sz="1400" dirty="0" smtClean="0"/>
              <a:t>CRR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Two monthly CRR auctions have been run and invoiced</a:t>
            </a:r>
          </a:p>
          <a:p>
            <a:pPr marL="342900" lvl="1" indent="-342900">
              <a:lnSpc>
                <a:spcPct val="90000"/>
              </a:lnSpc>
              <a:buFontTx/>
              <a:buChar char="•"/>
            </a:pPr>
            <a:r>
              <a:rPr lang="en-US" sz="1400" dirty="0" smtClean="0"/>
              <a:t>Phase 3.0: Real Time Markets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Six month LMP analysis started on March 1</a:t>
            </a:r>
            <a:r>
              <a:rPr lang="en-US" sz="1200" baseline="30000" dirty="0" smtClean="0"/>
              <a:t>st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The $2,250 cap on prices has only been reached a few times since 03/04/10</a:t>
            </a:r>
            <a:endParaRPr lang="en-US" sz="1200" baseline="30000" dirty="0" smtClean="0"/>
          </a:p>
          <a:p>
            <a:pPr marL="342900" lvl="1" indent="-342900">
              <a:lnSpc>
                <a:spcPct val="90000"/>
              </a:lnSpc>
              <a:buFontTx/>
              <a:buChar char="•"/>
            </a:pPr>
            <a:r>
              <a:rPr lang="en-US" sz="1400" dirty="0" smtClean="0"/>
              <a:t>Phase 4.0: DAM / RUC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Nine DAM runs have been completed</a:t>
            </a:r>
            <a:endParaRPr lang="en-US" sz="1200" baseline="30000" dirty="0" smtClean="0"/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Running twice a week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DRUC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DAM / </a:t>
            </a:r>
            <a:r>
              <a:rPr lang="en-US" sz="1200" dirty="0" smtClean="0"/>
              <a:t>Real Time </a:t>
            </a:r>
            <a:r>
              <a:rPr lang="en-US" sz="1200" dirty="0" smtClean="0"/>
              <a:t>Settlement</a:t>
            </a:r>
          </a:p>
          <a:p>
            <a:pPr marL="742950" lvl="2" indent="-342900">
              <a:lnSpc>
                <a:spcPct val="90000"/>
              </a:lnSpc>
            </a:pPr>
            <a:endParaRPr lang="en-US" sz="1200" dirty="0" smtClean="0"/>
          </a:p>
          <a:p>
            <a:pPr marL="742950" lvl="2" indent="-342900">
              <a:lnSpc>
                <a:spcPct val="90000"/>
              </a:lnSpc>
            </a:pPr>
            <a:r>
              <a:rPr lang="en-US" sz="1200" dirty="0" smtClean="0"/>
              <a:t>Strong participation from the Market Participants (191 QSEs on Thursday April 29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)</a:t>
            </a:r>
          </a:p>
          <a:p>
            <a:pPr marL="742950" lvl="2" indent="-342900">
              <a:lnSpc>
                <a:spcPct val="90000"/>
              </a:lnSpc>
              <a:buNone/>
            </a:pPr>
            <a:endParaRPr lang="en-US" sz="1000" baseline="30000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r>
              <a:rPr lang="en-US" dirty="0" smtClean="0"/>
              <a:t>Technical Advisory Committee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685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Phase 5: Full Functionality</a:t>
            </a:r>
          </a:p>
          <a:p>
            <a:pPr algn="ctr"/>
            <a:r>
              <a:rPr lang="en-US" sz="2000" b="1" dirty="0" smtClean="0"/>
              <a:t>Market Quality Testing and Operational Readiness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4343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5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600" b="1" u="sng" kern="0" dirty="0" smtClean="0"/>
              <a:t>Upcoming Milestones for Market Trials: </a:t>
            </a: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Reporting support for </a:t>
            </a:r>
            <a:r>
              <a:rPr lang="en-US" sz="1400" dirty="0" smtClean="0">
                <a:latin typeface="+mn-lt"/>
              </a:rPr>
              <a:t>DAM/RUC/SAS</a:t>
            </a: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CMM Module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DAM / RUC 3x/wk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DAM / RUC 5x/wk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Closed Loop LFC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/>
              <a:t>Phase 5: Full Functionality</a:t>
            </a: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>
                <a:latin typeface="+mn-lt"/>
              </a:rPr>
              <a:t>168 </a:t>
            </a:r>
            <a:r>
              <a:rPr lang="en-US" sz="1400" dirty="0" smtClean="0">
                <a:latin typeface="+mn-lt"/>
              </a:rPr>
              <a:t>HR Test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dirty="0" smtClean="0"/>
              <a:t>System Cut-Over</a:t>
            </a:r>
          </a:p>
          <a:p>
            <a:pPr marL="342900" lvl="1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dirty="0" smtClean="0">
              <a:latin typeface="+mn-lt"/>
            </a:endParaRPr>
          </a:p>
          <a:p>
            <a:pPr marL="27432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Integrated Nodal Timeline – Go-Live December 1</a:t>
            </a:r>
            <a:r>
              <a:rPr lang="en-US" baseline="30000" dirty="0" smtClean="0"/>
              <a:t>st</a:t>
            </a:r>
            <a:r>
              <a:rPr lang="en-US" dirty="0" smtClean="0"/>
              <a:t>, 2010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172200" y="6457950"/>
            <a:ext cx="2590800" cy="457200"/>
          </a:xfrm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Technical Advisory Committee</a:t>
            </a:r>
            <a:endParaRPr lang="en-US" dirty="0">
              <a:latin typeface="Arial" charset="0"/>
            </a:endParaRPr>
          </a:p>
        </p:txBody>
      </p:sp>
      <p:sp>
        <p:nvSpPr>
          <p:cNvPr id="8196" name="Date Placeholder 3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6 May 2010</a:t>
            </a:r>
            <a:endParaRPr lang="en-US" dirty="0">
              <a:latin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9144000" cy="5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85800"/>
            <a:ext cx="9144001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r>
              <a:rPr lang="en-US" dirty="0" smtClean="0"/>
              <a:t>2010 Market Trials Timeline – Go-Live December 1</a:t>
            </a:r>
            <a:r>
              <a:rPr lang="en-US" baseline="30000" dirty="0" smtClean="0"/>
              <a:t>st</a:t>
            </a:r>
            <a:r>
              <a:rPr lang="en-US" dirty="0" smtClean="0"/>
              <a:t>, 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096000" y="6457950"/>
            <a:ext cx="26670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Technical Advisory Committee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6 May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0000"/>
                </a:solidFill>
              </a:rPr>
              <a:t>208</a:t>
            </a:r>
            <a:r>
              <a:rPr lang="en-US" sz="3600" dirty="0" smtClean="0"/>
              <a:t> Days to Go-Live</a:t>
            </a:r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DAM Summary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95800" y="3810000"/>
            <a:ext cx="4572000" cy="2286000"/>
          </a:xfrm>
          <a:prstGeom prst="rect">
            <a:avLst/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Issues with DAM:</a:t>
            </a:r>
            <a:r>
              <a:rPr lang="en-US" sz="1400" dirty="0" smtClean="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 smtClean="0"/>
              <a:t>Intermittent issues with CRR performance and availability since Monday, May 3</a:t>
            </a:r>
            <a:r>
              <a:rPr lang="en-US" sz="1100" baseline="30000" dirty="0" smtClean="0"/>
              <a:t>rd</a:t>
            </a:r>
            <a:r>
              <a:rPr lang="en-US" sz="1100" dirty="0" smtClean="0"/>
              <a:t> </a:t>
            </a:r>
          </a:p>
          <a:p>
            <a:pPr lvl="1">
              <a:buFont typeface="Arial" pitchFamily="34" charset="0"/>
              <a:buChar char="•"/>
            </a:pPr>
            <a:endParaRPr lang="en-US" sz="1100" dirty="0" smtClean="0"/>
          </a:p>
          <a:p>
            <a:pPr lvl="1">
              <a:buFont typeface="Arial" pitchFamily="34" charset="0"/>
              <a:buChar char="•"/>
            </a:pPr>
            <a:r>
              <a:rPr lang="en-US" sz="1100" dirty="0" smtClean="0"/>
              <a:t>Correcting Market Bid/Offer IDs with special characters (4/29)</a:t>
            </a:r>
          </a:p>
          <a:p>
            <a:pPr lvl="1">
              <a:buFont typeface="Arial" pitchFamily="34" charset="0"/>
              <a:buChar char="•"/>
            </a:pPr>
            <a:endParaRPr lang="en-US" sz="1100" dirty="0" smtClean="0"/>
          </a:p>
          <a:p>
            <a:pPr lvl="1">
              <a:buFont typeface="Arial" pitchFamily="34" charset="0"/>
              <a:buChar char="•"/>
            </a:pPr>
            <a:r>
              <a:rPr lang="en-US" sz="1100" dirty="0" smtClean="0"/>
              <a:t>The AS Awards file had an issue with publishing after DAM. (4/27)</a:t>
            </a:r>
          </a:p>
          <a:p>
            <a:pPr lvl="1">
              <a:buFont typeface="Arial" pitchFamily="34" charset="0"/>
              <a:buChar char="•"/>
            </a:pPr>
            <a:endParaRPr lang="en-US" sz="1100" dirty="0" smtClean="0"/>
          </a:p>
          <a:p>
            <a:pPr lvl="1">
              <a:buFont typeface="Arial" pitchFamily="34" charset="0"/>
              <a:buChar char="•"/>
            </a:pPr>
            <a:r>
              <a:rPr lang="en-US" sz="1100" dirty="0" smtClean="0"/>
              <a:t>Encountered a known issue where MMS cannot handle multiple Load Resources mapped to a single Load point in the model (4/13, 4/15)</a:t>
            </a:r>
          </a:p>
        </p:txBody>
      </p:sp>
      <p:graphicFrame>
        <p:nvGraphicFramePr>
          <p:cNvPr id="12" name="Chart 11"/>
          <p:cNvGraphicFramePr/>
          <p:nvPr/>
        </p:nvGraphicFramePr>
        <p:xfrm>
          <a:off x="0" y="762000"/>
          <a:ext cx="44196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066801"/>
            <a:ext cx="4594225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8" name="Chart 17"/>
          <p:cNvGraphicFramePr/>
          <p:nvPr/>
        </p:nvGraphicFramePr>
        <p:xfrm>
          <a:off x="0" y="3352800"/>
          <a:ext cx="44958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0000"/>
                </a:solidFill>
              </a:rPr>
              <a:t>208</a:t>
            </a:r>
            <a:r>
              <a:rPr lang="en-US" sz="3600" dirty="0" smtClean="0"/>
              <a:t> Days to Go-Live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334000"/>
          </a:xfrm>
        </p:spPr>
        <p:txBody>
          <a:bodyPr/>
          <a:lstStyle/>
          <a:p>
            <a:pPr eaLnBrk="1" hangingPunct="1"/>
            <a:endParaRPr lang="en-US" sz="500" dirty="0" smtClean="0"/>
          </a:p>
          <a:p>
            <a:pPr marL="148590" eaLnBrk="1" hangingPunct="1"/>
            <a:r>
              <a:rPr lang="en-US" sz="1800" dirty="0" smtClean="0"/>
              <a:t>T</a:t>
            </a:r>
            <a:r>
              <a:rPr lang="en-US" sz="1800" dirty="0" smtClean="0"/>
              <a:t>uesday </a:t>
            </a:r>
            <a:r>
              <a:rPr lang="en-US" sz="1800" dirty="0" smtClean="0"/>
              <a:t>May </a:t>
            </a:r>
            <a:r>
              <a:rPr lang="en-US" sz="1800" dirty="0" smtClean="0"/>
              <a:t>4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</a:t>
            </a:r>
            <a:r>
              <a:rPr lang="en-US" sz="1800" dirty="0" smtClean="0"/>
              <a:t> </a:t>
            </a:r>
            <a:r>
              <a:rPr lang="en-US" sz="1800" dirty="0" smtClean="0"/>
              <a:t>for Operating Day </a:t>
            </a:r>
            <a:r>
              <a:rPr lang="en-US" sz="1800" dirty="0" smtClean="0"/>
              <a:t>Wednesday </a:t>
            </a:r>
            <a:r>
              <a:rPr lang="en-US" sz="1800" dirty="0" smtClean="0"/>
              <a:t>May </a:t>
            </a:r>
            <a:r>
              <a:rPr lang="en-US" sz="1800" dirty="0" smtClean="0"/>
              <a:t>5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</a:t>
            </a:r>
            <a:endParaRPr lang="en-US" sz="1800" dirty="0" smtClean="0"/>
          </a:p>
          <a:p>
            <a:pPr marL="822960" lvl="2" eaLnBrk="1" hangingPunct="1"/>
            <a:r>
              <a:rPr lang="en-US" sz="1600" dirty="0" smtClean="0"/>
              <a:t>174 QSEs participated</a:t>
            </a:r>
          </a:p>
          <a:p>
            <a:pPr marL="822960" lvl="2" eaLnBrk="1" hangingPunct="1"/>
            <a:r>
              <a:rPr lang="en-US" sz="1600" dirty="0" smtClean="0"/>
              <a:t>20,261 - 27,435 MWs Solution Range</a:t>
            </a:r>
          </a:p>
          <a:p>
            <a:pPr marL="822960" lvl="2" eaLnBrk="1" hangingPunct="1"/>
            <a:r>
              <a:rPr lang="en-US" sz="1600" dirty="0" smtClean="0"/>
              <a:t>$13.69 - $47.34 Solution Price Range</a:t>
            </a:r>
          </a:p>
          <a:p>
            <a:pPr marL="22860" eaLnBrk="1" hangingPunct="1"/>
            <a:r>
              <a:rPr lang="en-US" sz="1800" dirty="0" smtClean="0"/>
              <a:t>Several Issues involving the first full run</a:t>
            </a:r>
          </a:p>
          <a:p>
            <a:pPr marL="822960" lvl="2" eaLnBrk="1" hangingPunct="1"/>
            <a:r>
              <a:rPr lang="en-US" sz="1600" dirty="0" smtClean="0"/>
              <a:t>Credit limit data was missing for Op Day </a:t>
            </a:r>
            <a:r>
              <a:rPr lang="en-US" sz="1600" dirty="0" smtClean="0"/>
              <a:t>5/5.</a:t>
            </a:r>
            <a:r>
              <a:rPr lang="en-US" sz="1600" dirty="0" smtClean="0"/>
              <a:t>  Cause was linked to the DSV load yesterday.  DAM submission timeline extended until </a:t>
            </a:r>
            <a:r>
              <a:rPr lang="en-US" sz="1600" dirty="0" smtClean="0"/>
              <a:t>11am.</a:t>
            </a:r>
            <a:endParaRPr lang="en-US" sz="1600" dirty="0" smtClean="0"/>
          </a:p>
          <a:p>
            <a:pPr marL="822960" lvl="2" eaLnBrk="1" hangingPunct="1"/>
            <a:r>
              <a:rPr lang="en-US" sz="1600" dirty="0" smtClean="0"/>
              <a:t>DAM Operators tried to work around the outages defect (Patch 7 fixes the issue). NDP </a:t>
            </a:r>
            <a:r>
              <a:rPr lang="en-US" sz="1600" dirty="0" err="1" smtClean="0"/>
              <a:t>errored</a:t>
            </a:r>
            <a:r>
              <a:rPr lang="en-US" sz="1600" dirty="0" smtClean="0"/>
              <a:t> out due to missing data in the RDB database.  ERCOT is investigating a possible ABB defect. </a:t>
            </a:r>
          </a:p>
          <a:p>
            <a:pPr marL="822960" lvl="2" eaLnBrk="1" hangingPunct="1"/>
            <a:r>
              <a:rPr lang="en-US" sz="1600" dirty="0" smtClean="0"/>
              <a:t>Once issue was fixed, DAM was rerun.  DAM then </a:t>
            </a:r>
            <a:r>
              <a:rPr lang="en-US" sz="1600" dirty="0" err="1" smtClean="0"/>
              <a:t>errored</a:t>
            </a:r>
            <a:r>
              <a:rPr lang="en-US" sz="1600" dirty="0" smtClean="0"/>
              <a:t> out due to the known issue with the decimal combination in a few specific </a:t>
            </a:r>
            <a:r>
              <a:rPr lang="en-US" sz="1600" dirty="0" smtClean="0"/>
              <a:t>bids.</a:t>
            </a:r>
            <a:endParaRPr lang="en-US" sz="1600" dirty="0" smtClean="0"/>
          </a:p>
          <a:p>
            <a:pPr marL="822960" lvl="2" eaLnBrk="1" hangingPunct="1"/>
            <a:r>
              <a:rPr lang="en-US" sz="1600" dirty="0" smtClean="0"/>
              <a:t>Implemented manual workaround.  Reran DAM.  Results posted around 2:50 pm. DRUC was delayed until </a:t>
            </a:r>
            <a:r>
              <a:rPr lang="en-US" sz="1600" dirty="0" smtClean="0"/>
              <a:t>3:52pm, but completed and was published.</a:t>
            </a:r>
            <a:endParaRPr lang="en-US" sz="1600" dirty="0" smtClean="0"/>
          </a:p>
          <a:p>
            <a:pPr marL="822960" lvl="2" eaLnBrk="1" hangingPunct="1"/>
            <a:endParaRPr lang="en-US" sz="1600" dirty="0" smtClean="0"/>
          </a:p>
          <a:p>
            <a:pPr marL="548640" lvl="1" eaLnBrk="1" hangingPunct="1">
              <a:buNone/>
            </a:pPr>
            <a:endParaRPr lang="en-US" sz="1800" dirty="0" smtClean="0"/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 smtClean="0"/>
          </a:p>
          <a:p>
            <a:pPr algn="ctr"/>
            <a:endParaRPr lang="en-US" sz="20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Market Trials 5.0: Full Functionality: Day 1 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685800"/>
          </a:xfrm>
        </p:spPr>
        <p:txBody>
          <a:bodyPr/>
          <a:lstStyle/>
          <a:p>
            <a:pPr eaLnBrk="1" hangingPunct="1"/>
            <a:r>
              <a:rPr lang="en-US" b="1" dirty="0" smtClean="0"/>
              <a:t>Communication Channels For Market Participants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685800"/>
            <a:ext cx="8991600" cy="5486400"/>
          </a:xfrm>
        </p:spPr>
        <p:txBody>
          <a:bodyPr/>
          <a:lstStyle/>
          <a:p>
            <a:pPr eaLnBrk="1" hangingPunct="1"/>
            <a:endParaRPr lang="en-US" sz="5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en-US" sz="1800" dirty="0" smtClean="0"/>
              <a:t>Issue Management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sz="1600" dirty="0" smtClean="0"/>
              <a:t>Market Participants will report all issues using the </a:t>
            </a:r>
            <a:r>
              <a:rPr lang="en-US" sz="1600" dirty="0" smtClean="0">
                <a:hlinkClick r:id="rId3"/>
              </a:rPr>
              <a:t>markettrials@ercot.com</a:t>
            </a:r>
            <a:r>
              <a:rPr lang="en-US" sz="1600" dirty="0" smtClean="0"/>
              <a:t>  email address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sz="1600" dirty="0" smtClean="0"/>
              <a:t>Business oriented issues 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Initially reviewed by the ERCOT Wholesale Client Services Account Managers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If required, issues are escalated to the Market Trials Lead responsible for that functional area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More complex or in-depth questions will be ultimately escalated to a Subject Matter Expert (SME</a:t>
            </a:r>
            <a:r>
              <a:rPr lang="en-US" sz="1400" dirty="0" smtClean="0"/>
              <a:t>)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sz="1600" dirty="0" smtClean="0"/>
              <a:t>Technical issues 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Initially reviewed by the Market Trials Technical Generalist for initial triage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If required, issues will be escalated to IT Production Support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If determined to be a variance / defect, ERCOT will leverage our existing defect management process to estimate, analyze and prioritize the resolution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 dirty="0" smtClean="0"/>
              <a:t>Our goal is that all questions will be responded to within 24 hours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200" dirty="0" smtClean="0"/>
              <a:t>Typically responses are that same business day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200" dirty="0" smtClean="0"/>
              <a:t>If you have not received a response within 24 hours, feel free to re-forward</a:t>
            </a:r>
            <a:endParaRPr lang="en-US" sz="16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sz="1600" dirty="0" smtClean="0"/>
              <a:t>ERCOT will maintain a known issues spreadsheet for each functional area on the Nodal Readiness center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Will be updated every Friday by EOB (note that if no new known issues are discovered or closed, the spreadsheet will remain static)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sz="1200" dirty="0" smtClean="0"/>
              <a:t>Known issues will be added as a standing agenda item on the Friday Market calls</a:t>
            </a:r>
          </a:p>
          <a:p>
            <a:pPr marL="422910" lvl="1" eaLnBrk="1" hangingPunct="1"/>
            <a:endParaRPr lang="en-US" dirty="0" smtClean="0"/>
          </a:p>
          <a:p>
            <a:pPr marL="422910" lvl="1" eaLnBrk="1" hangingPunct="1"/>
            <a:endParaRPr lang="en-US" sz="1600" dirty="0" smtClean="0"/>
          </a:p>
          <a:p>
            <a:pPr marL="548640" lvl="1" eaLnBrk="1" hangingPunct="1">
              <a:buNone/>
            </a:pPr>
            <a:endParaRPr lang="en-US" sz="1800" dirty="0" smtClean="0"/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457950"/>
            <a:ext cx="2895600" cy="457200"/>
          </a:xfrm>
          <a:noFill/>
        </p:spPr>
        <p:txBody>
          <a:bodyPr/>
          <a:lstStyle/>
          <a:p>
            <a:r>
              <a:rPr lang="en-US" smtClean="0"/>
              <a:t>Technical Advisory Committee</a:t>
            </a:r>
            <a:endParaRPr lang="en-US" dirty="0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6 May 2010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 smtClean="0"/>
          </a:p>
          <a:p>
            <a:pPr algn="ctr"/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9833</TotalTime>
  <Words>3252</Words>
  <Application>Microsoft Office PowerPoint</Application>
  <PresentationFormat>On-screen Show (4:3)</PresentationFormat>
  <Paragraphs>1018</Paragraphs>
  <Slides>28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Custom Design</vt:lpstr>
      <vt:lpstr>Visio</vt:lpstr>
      <vt:lpstr>Acrobat Document</vt:lpstr>
      <vt:lpstr>Nodal Program Update</vt:lpstr>
      <vt:lpstr>Agenda</vt:lpstr>
      <vt:lpstr>208 Days to Go-Live</vt:lpstr>
      <vt:lpstr>208 Days to Go-Live</vt:lpstr>
      <vt:lpstr>Integrated Nodal Timeline – Go-Live December 1st, 2010</vt:lpstr>
      <vt:lpstr>2010 Market Trials Timeline – Go-Live December 1st, 2010</vt:lpstr>
      <vt:lpstr>208 Days to Go-Live</vt:lpstr>
      <vt:lpstr>208 Days to Go-Live</vt:lpstr>
      <vt:lpstr>Communication Channels For Market Participants</vt:lpstr>
      <vt:lpstr>Slide 10</vt:lpstr>
      <vt:lpstr>Nodal Defects Trends - High Priority  (Must Fix Before Go-Live)</vt:lpstr>
      <vt:lpstr>Nodal Program Risks &amp; Issues</vt:lpstr>
      <vt:lpstr>Market Readiness </vt:lpstr>
      <vt:lpstr>Participant Readiness Touch Points</vt:lpstr>
      <vt:lpstr>Next 60-days of Classes and Settlement Workshops</vt:lpstr>
      <vt:lpstr>Next 60-days of Classes and Settlement Workshops (continued)</vt:lpstr>
      <vt:lpstr>Metrics Roadmap</vt:lpstr>
      <vt:lpstr>CRR Metrics</vt:lpstr>
      <vt:lpstr>Real-Time Metrics</vt:lpstr>
      <vt:lpstr>Day-Ahead Market Metrics</vt:lpstr>
      <vt:lpstr>Outage Scheduler Metrics</vt:lpstr>
      <vt:lpstr>Network Modeling Metrics</vt:lpstr>
      <vt:lpstr>Network Model Metrics</vt:lpstr>
      <vt:lpstr>Resource Entity Metrics</vt:lpstr>
      <vt:lpstr>Readiness Metrics</vt:lpstr>
      <vt:lpstr>Slide 26</vt:lpstr>
      <vt:lpstr>Slide 27</vt:lpstr>
      <vt:lpstr>Nodal Program Risks &amp; Issues: Definitions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/>
  <cp:lastModifiedBy>Jim Bohart</cp:lastModifiedBy>
  <cp:revision>437</cp:revision>
  <dcterms:created xsi:type="dcterms:W3CDTF">2005-04-21T14:28:35Z</dcterms:created>
  <dcterms:modified xsi:type="dcterms:W3CDTF">2010-05-05T21:47:24Z</dcterms:modified>
</cp:coreProperties>
</file>